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88" r:id="rId15"/>
    <p:sldId id="270" r:id="rId16"/>
    <p:sldId id="272" r:id="rId17"/>
    <p:sldId id="273" r:id="rId18"/>
    <p:sldId id="385" r:id="rId19"/>
    <p:sldId id="386" r:id="rId20"/>
    <p:sldId id="261" r:id="rId21"/>
    <p:sldId id="275" r:id="rId22"/>
    <p:sldId id="384" r:id="rId23"/>
    <p:sldId id="382" r:id="rId24"/>
    <p:sldId id="383" r:id="rId25"/>
    <p:sldId id="276" r:id="rId26"/>
    <p:sldId id="390" r:id="rId27"/>
    <p:sldId id="387" r:id="rId28"/>
    <p:sldId id="396" r:id="rId29"/>
    <p:sldId id="392" r:id="rId30"/>
    <p:sldId id="393" r:id="rId31"/>
    <p:sldId id="394" r:id="rId32"/>
    <p:sldId id="398" r:id="rId33"/>
    <p:sldId id="397" r:id="rId34"/>
    <p:sldId id="389" r:id="rId35"/>
    <p:sldId id="403" r:id="rId36"/>
    <p:sldId id="402" r:id="rId37"/>
    <p:sldId id="401" r:id="rId38"/>
    <p:sldId id="404" r:id="rId39"/>
    <p:sldId id="408" r:id="rId40"/>
    <p:sldId id="409" r:id="rId41"/>
    <p:sldId id="405" r:id="rId42"/>
    <p:sldId id="406" r:id="rId43"/>
    <p:sldId id="407" r:id="rId44"/>
    <p:sldId id="400" r:id="rId45"/>
    <p:sldId id="3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21C"/>
    <a:srgbClr val="00A45A"/>
    <a:srgbClr val="8384D0"/>
    <a:srgbClr val="FF9300"/>
    <a:srgbClr val="0432FF"/>
    <a:srgbClr val="DB9684"/>
    <a:srgbClr val="942092"/>
    <a:srgbClr val="25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6"/>
    <p:restoredTop sz="94645"/>
  </p:normalViewPr>
  <p:slideViewPr>
    <p:cSldViewPr snapToGrid="0" snapToObjects="1">
      <p:cViewPr>
        <p:scale>
          <a:sx n="115" d="100"/>
          <a:sy n="11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38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CC7657-A35D-3245-989D-889778449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3F92A-9611-5844-9E3E-A33E93E58E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A3304-7CD9-5E43-B176-E241F0015D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DAF0A-01E7-C04B-8CE1-A93397AAD7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CD60D9-76D3-1F4E-A1F5-A5B44C123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B8BF6-0482-7442-ABD7-FA58E1A6930A}" type="datetimeFigureOut">
              <a:rPr lang="en-US" smtClean="0"/>
              <a:t>5/21/21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63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9CA7F-DD32-4141-AD82-C829034AABD1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964A8-4F42-7F42-AE0F-FB6BEA558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9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713" y="122409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548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713" y="3703766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AB9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988216"/>
            <a:ext cx="2743200" cy="365125"/>
          </a:xfrm>
        </p:spPr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8821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988216"/>
            <a:ext cx="2743200" cy="365125"/>
          </a:xfrm>
        </p:spPr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3200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2814" y="649800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85619"/>
            <a:ext cx="3040378" cy="10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7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3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9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2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3200" cy="360000"/>
          </a:xfrm>
          <a:prstGeom prst="rect">
            <a:avLst/>
          </a:prstGeom>
          <a:solidFill>
            <a:srgbClr val="0548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60000" cy="6858000"/>
          </a:xfrm>
          <a:prstGeom prst="rect">
            <a:avLst/>
          </a:prstGeom>
          <a:solidFill>
            <a:srgbClr val="CA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6AB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3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7013" y="460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013" y="1920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7013" y="6451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EDAB-DE5F-0147-B5E7-BC9B057068F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7413" y="6451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9413" y="6451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741EF-248A-954B-94AD-2E5590A7D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1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5488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2C6B-A3A4-0F4C-B550-F7B279DC3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463" y="1224091"/>
            <a:ext cx="103865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37697"/>
                </a:solidFill>
              </a:rPr>
              <a:t>Module 10: Genome Annotation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CDE89-9FA9-EC4E-A3FD-CA302151E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0638" marR="40638" lvl="0" algn="l">
              <a:spcBef>
                <a:spcPts val="0"/>
              </a:spcBef>
            </a:pPr>
            <a:r>
              <a:rPr lang="en-US" sz="4400" dirty="0">
                <a:solidFill>
                  <a:srgbClr val="537697"/>
                </a:solidFill>
              </a:rPr>
              <a:t>Eugene Gardner</a:t>
            </a:r>
          </a:p>
          <a:p>
            <a:pPr marL="40638" marR="40638" lvl="0" algn="l">
              <a:spcBef>
                <a:spcPts val="0"/>
              </a:spcBef>
            </a:pPr>
            <a:r>
              <a:rPr lang="en-US" dirty="0">
                <a:solidFill>
                  <a:srgbClr val="537697"/>
                </a:solidFill>
              </a:rPr>
              <a:t>Postdoctoral Fellow, </a:t>
            </a:r>
            <a:r>
              <a:rPr lang="en-US" dirty="0" err="1">
                <a:solidFill>
                  <a:srgbClr val="537697"/>
                </a:solidFill>
              </a:rPr>
              <a:t>Wellcome</a:t>
            </a:r>
            <a:r>
              <a:rPr lang="en-US" dirty="0">
                <a:solidFill>
                  <a:srgbClr val="537697"/>
                </a:solidFill>
              </a:rPr>
              <a:t> Sanger Institute</a:t>
            </a:r>
          </a:p>
          <a:p>
            <a:pPr marL="40638" marR="40638" lvl="0" algn="l">
              <a:spcBef>
                <a:spcPts val="0"/>
              </a:spcBef>
            </a:pPr>
            <a:r>
              <a:rPr lang="en-US" dirty="0">
                <a:solidFill>
                  <a:srgbClr val="537697"/>
                </a:solidFill>
              </a:rPr>
              <a:t>e   : eg15@sanger.ac.uk</a:t>
            </a:r>
          </a:p>
          <a:p>
            <a:pPr marL="40638" marR="40638" lvl="0" algn="l">
              <a:spcBef>
                <a:spcPts val="0"/>
              </a:spcBef>
            </a:pPr>
            <a:r>
              <a:rPr lang="en-US" dirty="0">
                <a:solidFill>
                  <a:srgbClr val="537697"/>
                </a:solidFill>
              </a:rPr>
              <a:t>     : @</a:t>
            </a:r>
            <a:r>
              <a:rPr lang="en-US" dirty="0" err="1">
                <a:solidFill>
                  <a:srgbClr val="537697"/>
                </a:solidFill>
              </a:rPr>
              <a:t>DrGeneUK</a:t>
            </a:r>
            <a:endParaRPr lang="en-US" dirty="0">
              <a:solidFill>
                <a:srgbClr val="537697"/>
              </a:solidFill>
            </a:endParaRPr>
          </a:p>
          <a:p>
            <a:endParaRPr lang="en-US" dirty="0"/>
          </a:p>
        </p:txBody>
      </p:sp>
      <p:pic>
        <p:nvPicPr>
          <p:cNvPr id="7" name="Google Shape;94;p22">
            <a:extLst>
              <a:ext uri="{FF2B5EF4-FFF2-40B4-BE49-F238E27FC236}">
                <a16:creationId xmlns:a16="http://schemas.microsoft.com/office/drawing/2014/main" id="{895ADF0D-8922-814C-9A15-B0E086F7A48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3112" y="4849946"/>
            <a:ext cx="352935" cy="303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5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in Bacteria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25F3-B52D-6F47-B8D9-D4BC6EC3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82" r="39095"/>
          <a:stretch/>
        </p:blipFill>
        <p:spPr>
          <a:xfrm>
            <a:off x="723900" y="1785688"/>
            <a:ext cx="6908800" cy="1122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EA6B8-39E8-AA4A-8611-1740275A9D1F}"/>
              </a:ext>
            </a:extLst>
          </p:cNvPr>
          <p:cNvSpPr txBox="1"/>
          <p:nvPr/>
        </p:nvSpPr>
        <p:spPr>
          <a:xfrm>
            <a:off x="342900" y="6515100"/>
            <a:ext cx="31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Images from the public domain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52E55F-D653-9248-89FE-0CBDB13775F9}"/>
              </a:ext>
            </a:extLst>
          </p:cNvPr>
          <p:cNvSpPr/>
          <p:nvPr/>
        </p:nvSpPr>
        <p:spPr>
          <a:xfrm>
            <a:off x="1898358" y="390023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1A205-4419-C04A-B774-1F88CE95DAD3}"/>
              </a:ext>
            </a:extLst>
          </p:cNvPr>
          <p:cNvCxnSpPr/>
          <p:nvPr/>
        </p:nvCxnSpPr>
        <p:spPr>
          <a:xfrm flipH="1">
            <a:off x="1898358" y="2667000"/>
            <a:ext cx="4045242" cy="12332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157454-D56D-A74B-8AB5-362CA7255A63}"/>
              </a:ext>
            </a:extLst>
          </p:cNvPr>
          <p:cNvCxnSpPr/>
          <p:nvPr/>
        </p:nvCxnSpPr>
        <p:spPr>
          <a:xfrm>
            <a:off x="7632700" y="2628900"/>
            <a:ext cx="3334898" cy="12713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8F8CD2-4BA7-F341-AF07-0655F5AA45CC}"/>
              </a:ext>
            </a:extLst>
          </p:cNvPr>
          <p:cNvSpPr txBox="1"/>
          <p:nvPr/>
        </p:nvSpPr>
        <p:spPr>
          <a:xfrm>
            <a:off x="1050113" y="4433187"/>
            <a:ext cx="169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Start Codon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DFF89-6C58-164F-9CA8-C7591001F180}"/>
              </a:ext>
            </a:extLst>
          </p:cNvPr>
          <p:cNvSpPr txBox="1"/>
          <p:nvPr/>
        </p:nvSpPr>
        <p:spPr>
          <a:xfrm>
            <a:off x="10119353" y="4430511"/>
            <a:ext cx="16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Stop Codon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47A19-BE89-E741-839B-0A34FF44912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2746603" y="4661344"/>
            <a:ext cx="7372750" cy="26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927190-1C4F-DF4D-9C71-E8A383933AC0}"/>
              </a:ext>
            </a:extLst>
          </p:cNvPr>
          <p:cNvSpPr txBox="1"/>
          <p:nvPr/>
        </p:nvSpPr>
        <p:spPr>
          <a:xfrm>
            <a:off x="4935078" y="4476677"/>
            <a:ext cx="3797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Other Codons (Different Amino Acids)</a:t>
            </a:r>
          </a:p>
        </p:txBody>
      </p:sp>
    </p:spTree>
    <p:extLst>
      <p:ext uri="{BB962C8B-B14F-4D97-AF65-F5344CB8AC3E}">
        <p14:creationId xmlns:p14="http://schemas.microsoft.com/office/powerpoint/2010/main" val="61754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in Bacteria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25F3-B52D-6F47-B8D9-D4BC6EC3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81" r="-175"/>
          <a:stretch/>
        </p:blipFill>
        <p:spPr>
          <a:xfrm>
            <a:off x="723900" y="1785688"/>
            <a:ext cx="11328400" cy="1122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EA6B8-39E8-AA4A-8611-1740275A9D1F}"/>
              </a:ext>
            </a:extLst>
          </p:cNvPr>
          <p:cNvSpPr txBox="1"/>
          <p:nvPr/>
        </p:nvSpPr>
        <p:spPr>
          <a:xfrm>
            <a:off x="342900" y="6515100"/>
            <a:ext cx="31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Images from the public domain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6F6406-A28D-1145-A713-D2D32CD805F5}"/>
              </a:ext>
            </a:extLst>
          </p:cNvPr>
          <p:cNvSpPr/>
          <p:nvPr/>
        </p:nvSpPr>
        <p:spPr>
          <a:xfrm>
            <a:off x="1898358" y="390023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FD61B7-8073-BB4B-9A0D-EFA3D12CCE32}"/>
              </a:ext>
            </a:extLst>
          </p:cNvPr>
          <p:cNvCxnSpPr/>
          <p:nvPr/>
        </p:nvCxnSpPr>
        <p:spPr>
          <a:xfrm flipH="1">
            <a:off x="1898358" y="2667000"/>
            <a:ext cx="4045242" cy="12332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50B840-ADCF-9D48-9803-0C0C3774B306}"/>
              </a:ext>
            </a:extLst>
          </p:cNvPr>
          <p:cNvCxnSpPr/>
          <p:nvPr/>
        </p:nvCxnSpPr>
        <p:spPr>
          <a:xfrm>
            <a:off x="7632700" y="2628900"/>
            <a:ext cx="3334898" cy="12713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1DFBBB-0573-A341-9C45-3ABF018B058F}"/>
              </a:ext>
            </a:extLst>
          </p:cNvPr>
          <p:cNvSpPr txBox="1"/>
          <p:nvPr/>
        </p:nvSpPr>
        <p:spPr>
          <a:xfrm>
            <a:off x="1050113" y="4433187"/>
            <a:ext cx="169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Start Codon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90C48-DE31-EC4E-B8A4-392EE2497667}"/>
              </a:ext>
            </a:extLst>
          </p:cNvPr>
          <p:cNvSpPr txBox="1"/>
          <p:nvPr/>
        </p:nvSpPr>
        <p:spPr>
          <a:xfrm>
            <a:off x="10119353" y="4430511"/>
            <a:ext cx="16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Stop Codon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1914E-706F-5B4A-9EEC-F757CC9911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746603" y="4661344"/>
            <a:ext cx="7372750" cy="26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AB15E4-EFBA-FC4F-B077-46F7176CB0B3}"/>
              </a:ext>
            </a:extLst>
          </p:cNvPr>
          <p:cNvSpPr txBox="1"/>
          <p:nvPr/>
        </p:nvSpPr>
        <p:spPr>
          <a:xfrm>
            <a:off x="4935078" y="4476677"/>
            <a:ext cx="3797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Other Codons (Different Amino Acids)</a:t>
            </a:r>
          </a:p>
        </p:txBody>
      </p:sp>
    </p:spTree>
    <p:extLst>
      <p:ext uri="{BB962C8B-B14F-4D97-AF65-F5344CB8AC3E}">
        <p14:creationId xmlns:p14="http://schemas.microsoft.com/office/powerpoint/2010/main" val="112489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Gene Discovery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6F6406-A28D-1145-A713-D2D32CD805F5}"/>
              </a:ext>
            </a:extLst>
          </p:cNvPr>
          <p:cNvSpPr/>
          <p:nvPr/>
        </p:nvSpPr>
        <p:spPr>
          <a:xfrm>
            <a:off x="1898358" y="390023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DFBBB-0573-A341-9C45-3ABF018B058F}"/>
              </a:ext>
            </a:extLst>
          </p:cNvPr>
          <p:cNvSpPr txBox="1"/>
          <p:nvPr/>
        </p:nvSpPr>
        <p:spPr>
          <a:xfrm>
            <a:off x="1050113" y="4433187"/>
            <a:ext cx="169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Start Codon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90C48-DE31-EC4E-B8A4-392EE2497667}"/>
              </a:ext>
            </a:extLst>
          </p:cNvPr>
          <p:cNvSpPr txBox="1"/>
          <p:nvPr/>
        </p:nvSpPr>
        <p:spPr>
          <a:xfrm>
            <a:off x="10119353" y="4430511"/>
            <a:ext cx="16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Stop Codon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1914E-706F-5B4A-9EEC-F757CC9911C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746603" y="4661344"/>
            <a:ext cx="7372750" cy="26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AB15E4-EFBA-FC4F-B077-46F7176CB0B3}"/>
              </a:ext>
            </a:extLst>
          </p:cNvPr>
          <p:cNvSpPr txBox="1"/>
          <p:nvPr/>
        </p:nvSpPr>
        <p:spPr>
          <a:xfrm>
            <a:off x="4935078" y="4476677"/>
            <a:ext cx="3797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Other Codons (Different Amino Acids)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8E7B5B6-85DC-5945-93ED-7B8856E18BA7}"/>
              </a:ext>
            </a:extLst>
          </p:cNvPr>
          <p:cNvSpPr/>
          <p:nvPr/>
        </p:nvSpPr>
        <p:spPr>
          <a:xfrm rot="16200000">
            <a:off x="6267069" y="-962776"/>
            <a:ext cx="331817" cy="9069240"/>
          </a:xfrm>
          <a:prstGeom prst="rightBrace">
            <a:avLst>
              <a:gd name="adj1" fmla="val 1958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DE5C7-885F-9E4B-9B0A-6BFA8418B9E5}"/>
              </a:ext>
            </a:extLst>
          </p:cNvPr>
          <p:cNvSpPr txBox="1"/>
          <p:nvPr/>
        </p:nvSpPr>
        <p:spPr>
          <a:xfrm>
            <a:off x="4935078" y="3003966"/>
            <a:ext cx="27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 Reading Frame (ORF)</a:t>
            </a:r>
          </a:p>
        </p:txBody>
      </p:sp>
    </p:spTree>
    <p:extLst>
      <p:ext uri="{BB962C8B-B14F-4D97-AF65-F5344CB8AC3E}">
        <p14:creationId xmlns:p14="http://schemas.microsoft.com/office/powerpoint/2010/main" val="130967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in Eukaryotes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F951A-5C9C-1541-A00A-2F5E311A034A}"/>
              </a:ext>
            </a:extLst>
          </p:cNvPr>
          <p:cNvSpPr/>
          <p:nvPr/>
        </p:nvSpPr>
        <p:spPr>
          <a:xfrm>
            <a:off x="6873201" y="1785688"/>
            <a:ext cx="4571371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96E85C-4FF7-DB40-B178-D171748A66B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090338" y="2246930"/>
            <a:ext cx="5065" cy="9525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E20A2F-7B8E-4840-8996-8B291B8E7579}"/>
              </a:ext>
            </a:extLst>
          </p:cNvPr>
          <p:cNvSpPr txBox="1"/>
          <p:nvPr/>
        </p:nvSpPr>
        <p:spPr>
          <a:xfrm>
            <a:off x="6163705" y="2529757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5A045E-8CAA-1F4E-8FD0-331C80FDE1C9}"/>
              </a:ext>
            </a:extLst>
          </p:cNvPr>
          <p:cNvSpPr/>
          <p:nvPr/>
        </p:nvSpPr>
        <p:spPr>
          <a:xfrm>
            <a:off x="1387416" y="4567302"/>
            <a:ext cx="9415974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U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U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U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U A 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72FA-F772-F946-B7B1-3D9E6E90C70C}"/>
              </a:ext>
            </a:extLst>
          </p:cNvPr>
          <p:cNvSpPr txBox="1"/>
          <p:nvPr/>
        </p:nvSpPr>
        <p:spPr>
          <a:xfrm>
            <a:off x="11444572" y="181491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26FBE-40DC-254A-BD18-03BCBC0A490F}"/>
              </a:ext>
            </a:extLst>
          </p:cNvPr>
          <p:cNvSpPr txBox="1"/>
          <p:nvPr/>
        </p:nvSpPr>
        <p:spPr>
          <a:xfrm>
            <a:off x="10803390" y="4579997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mRNA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9CBEA9-E48C-884A-8EE1-BD7EF6122061}"/>
              </a:ext>
            </a:extLst>
          </p:cNvPr>
          <p:cNvSpPr/>
          <p:nvPr/>
        </p:nvSpPr>
        <p:spPr>
          <a:xfrm>
            <a:off x="2649990" y="5937564"/>
            <a:ext cx="6890826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MET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b="1" dirty="0">
                <a:solidFill>
                  <a:srgbClr val="E4121C"/>
                </a:solidFill>
              </a:rPr>
              <a:t>ASP-</a:t>
            </a:r>
            <a:r>
              <a:rPr lang="en-US" sz="2400" b="1" dirty="0">
                <a:solidFill>
                  <a:srgbClr val="25DCDB"/>
                </a:solidFill>
              </a:rPr>
              <a:t>GLN-</a:t>
            </a:r>
            <a:r>
              <a:rPr lang="en-US" sz="2400" b="1" dirty="0">
                <a:solidFill>
                  <a:srgbClr val="0432FF"/>
                </a:solidFill>
              </a:rPr>
              <a:t>LYS-LYS-</a:t>
            </a:r>
            <a:r>
              <a:rPr lang="en-US" sz="2400" b="1" dirty="0">
                <a:solidFill>
                  <a:srgbClr val="942092"/>
                </a:solidFill>
              </a:rPr>
              <a:t>TRP-</a:t>
            </a:r>
            <a:r>
              <a:rPr lang="en-US" sz="2400" b="1" dirty="0">
                <a:solidFill>
                  <a:srgbClr val="FF9300"/>
                </a:solidFill>
              </a:rPr>
              <a:t>THR-THR-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ALA-</a:t>
            </a:r>
            <a:r>
              <a:rPr lang="en-US" sz="2400" b="1" dirty="0">
                <a:solidFill>
                  <a:srgbClr val="FFFF00"/>
                </a:solidFill>
              </a:rPr>
              <a:t>MET-</a:t>
            </a:r>
            <a:r>
              <a:rPr lang="en-US" sz="2400" b="1" dirty="0">
                <a:solidFill>
                  <a:srgbClr val="FFC000"/>
                </a:solidFill>
              </a:rPr>
              <a:t>THR-</a:t>
            </a:r>
            <a:r>
              <a:rPr lang="en-US" sz="2400" b="1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0D0939-4CFD-554E-A109-28DB4ED9CBB3}"/>
              </a:ext>
            </a:extLst>
          </p:cNvPr>
          <p:cNvCxnSpPr>
            <a:cxnSpLocks/>
          </p:cNvCxnSpPr>
          <p:nvPr/>
        </p:nvCxnSpPr>
        <p:spPr>
          <a:xfrm>
            <a:off x="6095403" y="5068283"/>
            <a:ext cx="0" cy="8686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3A559B-9181-0344-BE27-712959F4E803}"/>
              </a:ext>
            </a:extLst>
          </p:cNvPr>
          <p:cNvSpPr txBox="1"/>
          <p:nvPr/>
        </p:nvSpPr>
        <p:spPr>
          <a:xfrm>
            <a:off x="6178679" y="5305746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CA456-BC85-C547-BEA6-5750C5EBFE45}"/>
              </a:ext>
            </a:extLst>
          </p:cNvPr>
          <p:cNvSpPr txBox="1"/>
          <p:nvPr/>
        </p:nvSpPr>
        <p:spPr>
          <a:xfrm>
            <a:off x="9648533" y="5990568"/>
            <a:ext cx="109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4ABCC0-C280-7149-9F5C-8A2C7BD3C13B}"/>
              </a:ext>
            </a:extLst>
          </p:cNvPr>
          <p:cNvCxnSpPr>
            <a:cxnSpLocks/>
          </p:cNvCxnSpPr>
          <p:nvPr/>
        </p:nvCxnSpPr>
        <p:spPr>
          <a:xfrm>
            <a:off x="6095403" y="3699841"/>
            <a:ext cx="0" cy="8686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D1035D-D369-5641-9268-8E33880D96F2}"/>
              </a:ext>
            </a:extLst>
          </p:cNvPr>
          <p:cNvSpPr txBox="1"/>
          <p:nvPr/>
        </p:nvSpPr>
        <p:spPr>
          <a:xfrm>
            <a:off x="6163705" y="393292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Splicing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33F03EC-2529-CC43-9EA0-3C75E8574AA0}"/>
              </a:ext>
            </a:extLst>
          </p:cNvPr>
          <p:cNvSpPr/>
          <p:nvPr/>
        </p:nvSpPr>
        <p:spPr>
          <a:xfrm>
            <a:off x="583594" y="1776263"/>
            <a:ext cx="4700212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F6A9B-B3C7-234C-B7E0-19F817B99CF7}"/>
              </a:ext>
            </a:extLst>
          </p:cNvPr>
          <p:cNvSpPr txBox="1"/>
          <p:nvPr/>
        </p:nvSpPr>
        <p:spPr>
          <a:xfrm>
            <a:off x="5275307" y="1785265"/>
            <a:ext cx="16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GT--------AG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62863-FDAB-4C4B-BFC9-03303BE0A3F1}"/>
              </a:ext>
            </a:extLst>
          </p:cNvPr>
          <p:cNvSpPr txBox="1"/>
          <p:nvPr/>
        </p:nvSpPr>
        <p:spPr>
          <a:xfrm>
            <a:off x="5758025" y="1595321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Intron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A964CE-3AFB-ED49-9E1C-07BAB84EA78F}"/>
              </a:ext>
            </a:extLst>
          </p:cNvPr>
          <p:cNvSpPr txBox="1"/>
          <p:nvPr/>
        </p:nvSpPr>
        <p:spPr>
          <a:xfrm>
            <a:off x="10632559" y="3702089"/>
            <a:ext cx="148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pre-mRNA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9EBBE5E-B883-0342-96A9-51BD44BD487D}"/>
              </a:ext>
            </a:extLst>
          </p:cNvPr>
          <p:cNvSpPr/>
          <p:nvPr/>
        </p:nvSpPr>
        <p:spPr>
          <a:xfrm>
            <a:off x="6936701" y="3194478"/>
            <a:ext cx="4748662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U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U A 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625356-D612-1D4C-ACA0-505CF421F5AC}"/>
              </a:ext>
            </a:extLst>
          </p:cNvPr>
          <p:cNvSpPr/>
          <p:nvPr/>
        </p:nvSpPr>
        <p:spPr>
          <a:xfrm>
            <a:off x="482600" y="3185053"/>
            <a:ext cx="4801206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U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U G 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62C12-83A5-6642-9EA9-6F7F52E7A174}"/>
              </a:ext>
            </a:extLst>
          </p:cNvPr>
          <p:cNvSpPr txBox="1"/>
          <p:nvPr/>
        </p:nvSpPr>
        <p:spPr>
          <a:xfrm>
            <a:off x="5275307" y="3194055"/>
            <a:ext cx="170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GU--------AG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A3F6D-5FD6-D649-960F-BA8494CC34B2}"/>
              </a:ext>
            </a:extLst>
          </p:cNvPr>
          <p:cNvSpPr txBox="1"/>
          <p:nvPr/>
        </p:nvSpPr>
        <p:spPr>
          <a:xfrm>
            <a:off x="6355371" y="1159823"/>
            <a:ext cx="162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Splice Acceptor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38132-47C9-3244-89BC-EA07695E2E53}"/>
              </a:ext>
            </a:extLst>
          </p:cNvPr>
          <p:cNvSpPr txBox="1"/>
          <p:nvPr/>
        </p:nvSpPr>
        <p:spPr>
          <a:xfrm>
            <a:off x="4589061" y="115982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Splice Donor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485FF2-EFAF-9447-9A8D-37B0FB27DC70}"/>
              </a:ext>
            </a:extLst>
          </p:cNvPr>
          <p:cNvCxnSpPr>
            <a:cxnSpLocks/>
          </p:cNvCxnSpPr>
          <p:nvPr/>
        </p:nvCxnSpPr>
        <p:spPr>
          <a:xfrm>
            <a:off x="6673760" y="1461833"/>
            <a:ext cx="0" cy="402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14E444-0374-C147-A579-1ED464C0E406}"/>
              </a:ext>
            </a:extLst>
          </p:cNvPr>
          <p:cNvCxnSpPr>
            <a:cxnSpLocks/>
          </p:cNvCxnSpPr>
          <p:nvPr/>
        </p:nvCxnSpPr>
        <p:spPr>
          <a:xfrm>
            <a:off x="5556160" y="1461833"/>
            <a:ext cx="0" cy="402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EBD63F-C9B7-1247-A4A7-246FF7B3BEC3}"/>
              </a:ext>
            </a:extLst>
          </p:cNvPr>
          <p:cNvSpPr txBox="1"/>
          <p:nvPr/>
        </p:nvSpPr>
        <p:spPr>
          <a:xfrm>
            <a:off x="2496783" y="138982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038720-7E92-B841-B374-C72B50FA1AC1}"/>
              </a:ext>
            </a:extLst>
          </p:cNvPr>
          <p:cNvSpPr txBox="1"/>
          <p:nvPr/>
        </p:nvSpPr>
        <p:spPr>
          <a:xfrm>
            <a:off x="9010288" y="1417118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Exon</a:t>
            </a:r>
          </a:p>
        </p:txBody>
      </p:sp>
    </p:spTree>
    <p:extLst>
      <p:ext uri="{BB962C8B-B14F-4D97-AF65-F5344CB8AC3E}">
        <p14:creationId xmlns:p14="http://schemas.microsoft.com/office/powerpoint/2010/main" val="180974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6F6406-A28D-1145-A713-D2D32CD805F5}"/>
              </a:ext>
            </a:extLst>
          </p:cNvPr>
          <p:cNvSpPr/>
          <p:nvPr/>
        </p:nvSpPr>
        <p:spPr>
          <a:xfrm>
            <a:off x="1860258" y="256673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8E7B5B6-85DC-5945-93ED-7B8856E18BA7}"/>
              </a:ext>
            </a:extLst>
          </p:cNvPr>
          <p:cNvSpPr/>
          <p:nvPr/>
        </p:nvSpPr>
        <p:spPr>
          <a:xfrm rot="16200000">
            <a:off x="6228969" y="-2296276"/>
            <a:ext cx="331817" cy="9069240"/>
          </a:xfrm>
          <a:prstGeom prst="rightBrace">
            <a:avLst>
              <a:gd name="adj1" fmla="val 1958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DE5C7-885F-9E4B-9B0A-6BFA8418B9E5}"/>
              </a:ext>
            </a:extLst>
          </p:cNvPr>
          <p:cNvSpPr txBox="1"/>
          <p:nvPr/>
        </p:nvSpPr>
        <p:spPr>
          <a:xfrm>
            <a:off x="4896978" y="1670466"/>
            <a:ext cx="27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 Reading Frame (ORF)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18821C-11A4-7947-B3F1-6182DB32C213}"/>
              </a:ext>
            </a:extLst>
          </p:cNvPr>
          <p:cNvSpPr/>
          <p:nvPr/>
        </p:nvSpPr>
        <p:spPr>
          <a:xfrm>
            <a:off x="2095500" y="3184404"/>
            <a:ext cx="906780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>
                <a:solidFill>
                  <a:srgbClr val="E4121C"/>
                </a:solidFill>
              </a:rPr>
              <a:t> </a:t>
            </a:r>
            <a:r>
              <a:rPr lang="en-US" sz="2400" b="1" dirty="0">
                <a:solidFill>
                  <a:srgbClr val="FF9300"/>
                </a:solidFill>
              </a:rPr>
              <a:t>A C C </a:t>
            </a:r>
            <a:r>
              <a:rPr lang="en-US" sz="2400" b="1" dirty="0">
                <a:solidFill>
                  <a:srgbClr val="0432FF"/>
                </a:solidFill>
              </a:rPr>
              <a:t>A G A A G A </a:t>
            </a:r>
            <a:r>
              <a:rPr lang="en-US" sz="2400" b="1" dirty="0">
                <a:solidFill>
                  <a:srgbClr val="FFC000"/>
                </a:solidFill>
              </a:rPr>
              <a:t>A G 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G G A </a:t>
            </a:r>
            <a:r>
              <a:rPr lang="en-US" sz="2400" b="1" dirty="0">
                <a:solidFill>
                  <a:srgbClr val="FF0000"/>
                </a:solidFill>
              </a:rPr>
              <a:t>C A A C A G </a:t>
            </a:r>
            <a:r>
              <a:rPr lang="en-US" sz="2400" b="1" dirty="0">
                <a:solidFill>
                  <a:srgbClr val="DB9684"/>
                </a:solidFill>
              </a:rPr>
              <a:t>C C A </a:t>
            </a:r>
            <a:r>
              <a:rPr lang="en-US" sz="2400" b="1" dirty="0">
                <a:solidFill>
                  <a:schemeClr val="tx1"/>
                </a:solidFill>
              </a:rPr>
              <a:t>T G A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C A T A G 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2F0E98-CF4F-9746-BB66-DE888145B4F2}"/>
              </a:ext>
            </a:extLst>
          </p:cNvPr>
          <p:cNvSpPr/>
          <p:nvPr/>
        </p:nvSpPr>
        <p:spPr>
          <a:xfrm>
            <a:off x="2336799" y="3827878"/>
            <a:ext cx="9080501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G G A</a:t>
            </a:r>
            <a:r>
              <a:rPr lang="en-US" sz="2400" b="1" dirty="0">
                <a:solidFill>
                  <a:srgbClr val="E4121C"/>
                </a:solidFill>
              </a:rPr>
              <a:t> </a:t>
            </a:r>
            <a:r>
              <a:rPr lang="en-US" sz="2400" b="1" dirty="0">
                <a:solidFill>
                  <a:srgbClr val="DB9684"/>
                </a:solidFill>
              </a:rPr>
              <a:t>C C A </a:t>
            </a:r>
            <a:r>
              <a:rPr lang="en-US" sz="2400" b="1" dirty="0">
                <a:solidFill>
                  <a:srgbClr val="FF0000"/>
                </a:solidFill>
              </a:rPr>
              <a:t>G A A G A A </a:t>
            </a:r>
            <a:r>
              <a:rPr lang="en-US" sz="2400" b="1" dirty="0">
                <a:solidFill>
                  <a:srgbClr val="00A45A"/>
                </a:solidFill>
              </a:rPr>
              <a:t>G T G </a:t>
            </a:r>
            <a:r>
              <a:rPr lang="en-US" sz="2400" b="1" dirty="0">
                <a:solidFill>
                  <a:srgbClr val="FF0000"/>
                </a:solidFill>
              </a:rPr>
              <a:t>G A C</a:t>
            </a:r>
            <a:r>
              <a:rPr lang="en-US" sz="2400" b="1" dirty="0">
                <a:solidFill>
                  <a:srgbClr val="FF93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 A C </a:t>
            </a:r>
            <a:r>
              <a:rPr lang="en-US" sz="2400" b="1" dirty="0">
                <a:solidFill>
                  <a:srgbClr val="FF9300"/>
                </a:solidFill>
              </a:rPr>
              <a:t>A G C </a:t>
            </a:r>
            <a:r>
              <a:rPr lang="en-US" sz="2400" b="1" dirty="0">
                <a:solidFill>
                  <a:srgbClr val="8384D0"/>
                </a:solidFill>
              </a:rPr>
              <a:t>C A T </a:t>
            </a:r>
            <a:r>
              <a:rPr lang="en-US" sz="2400" b="1" dirty="0">
                <a:solidFill>
                  <a:srgbClr val="FF0000"/>
                </a:solidFill>
              </a:rPr>
              <a:t>G A C </a:t>
            </a:r>
            <a:r>
              <a:rPr lang="en-US" sz="2400" b="1" dirty="0">
                <a:solidFill>
                  <a:srgbClr val="00A45A"/>
                </a:solidFill>
              </a:rPr>
              <a:t>A T A </a:t>
            </a:r>
            <a:r>
              <a:rPr lang="en-US" sz="2400" b="1" dirty="0">
                <a:solidFill>
                  <a:srgbClr val="FF0000"/>
                </a:solidFill>
              </a:rPr>
              <a:t>G A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C13FB-A828-4645-9F79-E072E1B4E50C}"/>
              </a:ext>
            </a:extLst>
          </p:cNvPr>
          <p:cNvSpPr txBox="1"/>
          <p:nvPr/>
        </p:nvSpPr>
        <p:spPr>
          <a:xfrm>
            <a:off x="1435100" y="26277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568EA-A089-FC4C-BC63-53D35D8E0907}"/>
              </a:ext>
            </a:extLst>
          </p:cNvPr>
          <p:cNvSpPr txBox="1"/>
          <p:nvPr/>
        </p:nvSpPr>
        <p:spPr>
          <a:xfrm>
            <a:off x="1690178" y="32230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6473A-A678-4949-9C54-6E6B3E72618A}"/>
              </a:ext>
            </a:extLst>
          </p:cNvPr>
          <p:cNvSpPr txBox="1"/>
          <p:nvPr/>
        </p:nvSpPr>
        <p:spPr>
          <a:xfrm>
            <a:off x="1925421" y="384720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BDBCA-FFCB-4B49-9DD0-432ADF7F0B1D}"/>
              </a:ext>
            </a:extLst>
          </p:cNvPr>
          <p:cNvSpPr txBox="1"/>
          <p:nvPr/>
        </p:nvSpPr>
        <p:spPr>
          <a:xfrm>
            <a:off x="3928981" y="4847630"/>
            <a:ext cx="5400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And also the reverse complement…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B799912-3233-574B-BFFA-540937A246D1}"/>
              </a:ext>
            </a:extLst>
          </p:cNvPr>
          <p:cNvSpPr/>
          <p:nvPr/>
        </p:nvSpPr>
        <p:spPr>
          <a:xfrm>
            <a:off x="2640842" y="434731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 A T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35D32-7F84-3D4C-8FB0-32BA90121768}"/>
              </a:ext>
            </a:extLst>
          </p:cNvPr>
          <p:cNvSpPr txBox="1"/>
          <p:nvPr/>
        </p:nvSpPr>
        <p:spPr>
          <a:xfrm>
            <a:off x="1308426" y="442726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Same as 1…</a:t>
            </a:r>
          </a:p>
        </p:txBody>
      </p:sp>
    </p:spTree>
    <p:extLst>
      <p:ext uri="{BB962C8B-B14F-4D97-AF65-F5344CB8AC3E}">
        <p14:creationId xmlns:p14="http://schemas.microsoft.com/office/powerpoint/2010/main" val="404877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4CB893-BD3A-6746-9876-969417A7D3A4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>
            <a:off x="6946900" y="2190750"/>
            <a:ext cx="226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in Eukaryotes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32F2C0-BDD9-DD46-99D3-B28C429776DE}"/>
              </a:ext>
            </a:extLst>
          </p:cNvPr>
          <p:cNvSpPr/>
          <p:nvPr/>
        </p:nvSpPr>
        <p:spPr>
          <a:xfrm>
            <a:off x="5003800" y="1968500"/>
            <a:ext cx="19431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9462AF-5571-C44F-8A71-960F2ED335C5}"/>
              </a:ext>
            </a:extLst>
          </p:cNvPr>
          <p:cNvSpPr/>
          <p:nvPr/>
        </p:nvSpPr>
        <p:spPr>
          <a:xfrm>
            <a:off x="7357013" y="1968500"/>
            <a:ext cx="5080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FAE5A5-69BD-6C49-8756-BFAF8D9A8FF8}"/>
              </a:ext>
            </a:extLst>
          </p:cNvPr>
          <p:cNvSpPr/>
          <p:nvPr/>
        </p:nvSpPr>
        <p:spPr>
          <a:xfrm>
            <a:off x="9207500" y="1968500"/>
            <a:ext cx="9398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1992B-2BD8-A048-810E-F2566F81865D}"/>
              </a:ext>
            </a:extLst>
          </p:cNvPr>
          <p:cNvSpPr txBox="1"/>
          <p:nvPr/>
        </p:nvSpPr>
        <p:spPr>
          <a:xfrm>
            <a:off x="8149836" y="1821418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8E8EC3-7A6F-BC4D-A86D-7311296D7046}"/>
              </a:ext>
            </a:extLst>
          </p:cNvPr>
          <p:cNvSpPr txBox="1"/>
          <p:nvPr/>
        </p:nvSpPr>
        <p:spPr>
          <a:xfrm rot="18900000">
            <a:off x="6885201" y="1602264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7087B5-5734-8047-A4CB-1417C8484A44}"/>
              </a:ext>
            </a:extLst>
          </p:cNvPr>
          <p:cNvSpPr txBox="1"/>
          <p:nvPr/>
        </p:nvSpPr>
        <p:spPr>
          <a:xfrm>
            <a:off x="5653243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20BF-CC78-C242-B8A0-0CB52CBD112C}"/>
              </a:ext>
            </a:extLst>
          </p:cNvPr>
          <p:cNvSpPr txBox="1"/>
          <p:nvPr/>
        </p:nvSpPr>
        <p:spPr>
          <a:xfrm>
            <a:off x="9355292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</p:spTree>
    <p:extLst>
      <p:ext uri="{BB962C8B-B14F-4D97-AF65-F5344CB8AC3E}">
        <p14:creationId xmlns:p14="http://schemas.microsoft.com/office/powerpoint/2010/main" val="132207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4CB893-BD3A-6746-9876-969417A7D3A4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>
            <a:off x="6946900" y="2190750"/>
            <a:ext cx="226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in Eukaryotes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32F2C0-BDD9-DD46-99D3-B28C429776DE}"/>
              </a:ext>
            </a:extLst>
          </p:cNvPr>
          <p:cNvSpPr/>
          <p:nvPr/>
        </p:nvSpPr>
        <p:spPr>
          <a:xfrm>
            <a:off x="5003800" y="1968500"/>
            <a:ext cx="19431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9462AF-5571-C44F-8A71-960F2ED335C5}"/>
              </a:ext>
            </a:extLst>
          </p:cNvPr>
          <p:cNvSpPr/>
          <p:nvPr/>
        </p:nvSpPr>
        <p:spPr>
          <a:xfrm>
            <a:off x="7357013" y="1968500"/>
            <a:ext cx="5080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FAE5A5-69BD-6C49-8756-BFAF8D9A8FF8}"/>
              </a:ext>
            </a:extLst>
          </p:cNvPr>
          <p:cNvSpPr/>
          <p:nvPr/>
        </p:nvSpPr>
        <p:spPr>
          <a:xfrm>
            <a:off x="9207500" y="1968500"/>
            <a:ext cx="9398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1992B-2BD8-A048-810E-F2566F81865D}"/>
              </a:ext>
            </a:extLst>
          </p:cNvPr>
          <p:cNvSpPr txBox="1"/>
          <p:nvPr/>
        </p:nvSpPr>
        <p:spPr>
          <a:xfrm>
            <a:off x="8149836" y="1821418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8E8EC3-7A6F-BC4D-A86D-7311296D7046}"/>
              </a:ext>
            </a:extLst>
          </p:cNvPr>
          <p:cNvSpPr txBox="1"/>
          <p:nvPr/>
        </p:nvSpPr>
        <p:spPr>
          <a:xfrm rot="18900000">
            <a:off x="6885201" y="1602264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7087B5-5734-8047-A4CB-1417C8484A44}"/>
              </a:ext>
            </a:extLst>
          </p:cNvPr>
          <p:cNvSpPr txBox="1"/>
          <p:nvPr/>
        </p:nvSpPr>
        <p:spPr>
          <a:xfrm>
            <a:off x="5653243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20BF-CC78-C242-B8A0-0CB52CBD112C}"/>
              </a:ext>
            </a:extLst>
          </p:cNvPr>
          <p:cNvSpPr txBox="1"/>
          <p:nvPr/>
        </p:nvSpPr>
        <p:spPr>
          <a:xfrm>
            <a:off x="9355292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1E1FFB-6ED1-104E-B1F8-1834DC1CE40F}"/>
              </a:ext>
            </a:extLst>
          </p:cNvPr>
          <p:cNvSpPr/>
          <p:nvPr/>
        </p:nvSpPr>
        <p:spPr>
          <a:xfrm>
            <a:off x="148365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61668-D8A0-EB49-8EBB-213D0DD6B302}"/>
              </a:ext>
            </a:extLst>
          </p:cNvPr>
          <p:cNvSpPr txBox="1"/>
          <p:nvPr/>
        </p:nvSpPr>
        <p:spPr>
          <a:xfrm>
            <a:off x="1620639" y="1764266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Enhancer/silencer(s)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02483D-46D6-3F45-8A9B-F379ED175404}"/>
              </a:ext>
            </a:extLst>
          </p:cNvPr>
          <p:cNvSpPr/>
          <p:nvPr/>
        </p:nvSpPr>
        <p:spPr>
          <a:xfrm>
            <a:off x="2342223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CD57F8-920E-434D-BB06-A5BA71DE3F30}"/>
              </a:ext>
            </a:extLst>
          </p:cNvPr>
          <p:cNvSpPr/>
          <p:nvPr/>
        </p:nvSpPr>
        <p:spPr>
          <a:xfrm>
            <a:off x="318280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9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2A3B2-50E6-924C-90A2-44A03668DEF4}"/>
              </a:ext>
            </a:extLst>
          </p:cNvPr>
          <p:cNvSpPr/>
          <p:nvPr/>
        </p:nvSpPr>
        <p:spPr>
          <a:xfrm>
            <a:off x="9474200" y="2083315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EB8D6F-4C70-C148-8E43-36127BDFC334}"/>
              </a:ext>
            </a:extLst>
          </p:cNvPr>
          <p:cNvSpPr/>
          <p:nvPr/>
        </p:nvSpPr>
        <p:spPr>
          <a:xfrm>
            <a:off x="4203700" y="2082799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4CB893-BD3A-6746-9876-969417A7D3A4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>
            <a:off x="6946900" y="2190750"/>
            <a:ext cx="226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in Eukaryotes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32F2C0-BDD9-DD46-99D3-B28C429776DE}"/>
              </a:ext>
            </a:extLst>
          </p:cNvPr>
          <p:cNvSpPr/>
          <p:nvPr/>
        </p:nvSpPr>
        <p:spPr>
          <a:xfrm>
            <a:off x="5003800" y="1968500"/>
            <a:ext cx="19431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9462AF-5571-C44F-8A71-960F2ED335C5}"/>
              </a:ext>
            </a:extLst>
          </p:cNvPr>
          <p:cNvSpPr/>
          <p:nvPr/>
        </p:nvSpPr>
        <p:spPr>
          <a:xfrm>
            <a:off x="7357013" y="1968500"/>
            <a:ext cx="5080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FAE5A5-69BD-6C49-8756-BFAF8D9A8FF8}"/>
              </a:ext>
            </a:extLst>
          </p:cNvPr>
          <p:cNvSpPr/>
          <p:nvPr/>
        </p:nvSpPr>
        <p:spPr>
          <a:xfrm>
            <a:off x="9207500" y="1968500"/>
            <a:ext cx="9398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1992B-2BD8-A048-810E-F2566F81865D}"/>
              </a:ext>
            </a:extLst>
          </p:cNvPr>
          <p:cNvSpPr txBox="1"/>
          <p:nvPr/>
        </p:nvSpPr>
        <p:spPr>
          <a:xfrm>
            <a:off x="8149836" y="1821418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8E8EC3-7A6F-BC4D-A86D-7311296D7046}"/>
              </a:ext>
            </a:extLst>
          </p:cNvPr>
          <p:cNvSpPr txBox="1"/>
          <p:nvPr/>
        </p:nvSpPr>
        <p:spPr>
          <a:xfrm rot="18900000">
            <a:off x="6885201" y="1602264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7087B5-5734-8047-A4CB-1417C8484A44}"/>
              </a:ext>
            </a:extLst>
          </p:cNvPr>
          <p:cNvSpPr txBox="1"/>
          <p:nvPr/>
        </p:nvSpPr>
        <p:spPr>
          <a:xfrm>
            <a:off x="5653243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20BF-CC78-C242-B8A0-0CB52CBD112C}"/>
              </a:ext>
            </a:extLst>
          </p:cNvPr>
          <p:cNvSpPr txBox="1"/>
          <p:nvPr/>
        </p:nvSpPr>
        <p:spPr>
          <a:xfrm>
            <a:off x="9355292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1E1FFB-6ED1-104E-B1F8-1834DC1CE40F}"/>
              </a:ext>
            </a:extLst>
          </p:cNvPr>
          <p:cNvSpPr/>
          <p:nvPr/>
        </p:nvSpPr>
        <p:spPr>
          <a:xfrm>
            <a:off x="148365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61668-D8A0-EB49-8EBB-213D0DD6B302}"/>
              </a:ext>
            </a:extLst>
          </p:cNvPr>
          <p:cNvSpPr txBox="1"/>
          <p:nvPr/>
        </p:nvSpPr>
        <p:spPr>
          <a:xfrm>
            <a:off x="1620639" y="1764266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Enhancer/silencer(s)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02483D-46D6-3F45-8A9B-F379ED175404}"/>
              </a:ext>
            </a:extLst>
          </p:cNvPr>
          <p:cNvSpPr/>
          <p:nvPr/>
        </p:nvSpPr>
        <p:spPr>
          <a:xfrm>
            <a:off x="2342223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CD57F8-920E-434D-BB06-A5BA71DE3F30}"/>
              </a:ext>
            </a:extLst>
          </p:cNvPr>
          <p:cNvSpPr/>
          <p:nvPr/>
        </p:nvSpPr>
        <p:spPr>
          <a:xfrm>
            <a:off x="318280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BC1B4-0E95-674A-9134-0C0E888828E0}"/>
              </a:ext>
            </a:extLst>
          </p:cNvPr>
          <p:cNvSpPr txBox="1"/>
          <p:nvPr/>
        </p:nvSpPr>
        <p:spPr>
          <a:xfrm>
            <a:off x="4107356" y="1441100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5’ UnTranslated Region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10F24-85D5-6E4D-9F5C-69C54727414A}"/>
              </a:ext>
            </a:extLst>
          </p:cNvPr>
          <p:cNvSpPr txBox="1"/>
          <p:nvPr/>
        </p:nvSpPr>
        <p:spPr>
          <a:xfrm>
            <a:off x="9284457" y="1436468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3’ UnTranslated Region</a:t>
            </a:r>
          </a:p>
        </p:txBody>
      </p:sp>
    </p:spTree>
    <p:extLst>
      <p:ext uri="{BB962C8B-B14F-4D97-AF65-F5344CB8AC3E}">
        <p14:creationId xmlns:p14="http://schemas.microsoft.com/office/powerpoint/2010/main" val="346952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2A3B2-50E6-924C-90A2-44A03668DEF4}"/>
              </a:ext>
            </a:extLst>
          </p:cNvPr>
          <p:cNvSpPr/>
          <p:nvPr/>
        </p:nvSpPr>
        <p:spPr>
          <a:xfrm>
            <a:off x="9474200" y="2083315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EB8D6F-4C70-C148-8E43-36127BDFC334}"/>
              </a:ext>
            </a:extLst>
          </p:cNvPr>
          <p:cNvSpPr/>
          <p:nvPr/>
        </p:nvSpPr>
        <p:spPr>
          <a:xfrm>
            <a:off x="4203700" y="2082799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4CB893-BD3A-6746-9876-969417A7D3A4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>
            <a:off x="6946900" y="2190750"/>
            <a:ext cx="226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in Eukaryotes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32F2C0-BDD9-DD46-99D3-B28C429776DE}"/>
              </a:ext>
            </a:extLst>
          </p:cNvPr>
          <p:cNvSpPr/>
          <p:nvPr/>
        </p:nvSpPr>
        <p:spPr>
          <a:xfrm>
            <a:off x="5003800" y="1968500"/>
            <a:ext cx="19431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9462AF-5571-C44F-8A71-960F2ED335C5}"/>
              </a:ext>
            </a:extLst>
          </p:cNvPr>
          <p:cNvSpPr/>
          <p:nvPr/>
        </p:nvSpPr>
        <p:spPr>
          <a:xfrm>
            <a:off x="7357013" y="1968500"/>
            <a:ext cx="5080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FAE5A5-69BD-6C49-8756-BFAF8D9A8FF8}"/>
              </a:ext>
            </a:extLst>
          </p:cNvPr>
          <p:cNvSpPr/>
          <p:nvPr/>
        </p:nvSpPr>
        <p:spPr>
          <a:xfrm>
            <a:off x="9207500" y="1968500"/>
            <a:ext cx="9398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1992B-2BD8-A048-810E-F2566F81865D}"/>
              </a:ext>
            </a:extLst>
          </p:cNvPr>
          <p:cNvSpPr txBox="1"/>
          <p:nvPr/>
        </p:nvSpPr>
        <p:spPr>
          <a:xfrm>
            <a:off x="8149836" y="1821418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8E8EC3-7A6F-BC4D-A86D-7311296D7046}"/>
              </a:ext>
            </a:extLst>
          </p:cNvPr>
          <p:cNvSpPr txBox="1"/>
          <p:nvPr/>
        </p:nvSpPr>
        <p:spPr>
          <a:xfrm rot="18900000">
            <a:off x="6885201" y="1602264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7087B5-5734-8047-A4CB-1417C8484A44}"/>
              </a:ext>
            </a:extLst>
          </p:cNvPr>
          <p:cNvSpPr txBox="1"/>
          <p:nvPr/>
        </p:nvSpPr>
        <p:spPr>
          <a:xfrm>
            <a:off x="5653243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20BF-CC78-C242-B8A0-0CB52CBD112C}"/>
              </a:ext>
            </a:extLst>
          </p:cNvPr>
          <p:cNvSpPr txBox="1"/>
          <p:nvPr/>
        </p:nvSpPr>
        <p:spPr>
          <a:xfrm>
            <a:off x="9355292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1E1FFB-6ED1-104E-B1F8-1834DC1CE40F}"/>
              </a:ext>
            </a:extLst>
          </p:cNvPr>
          <p:cNvSpPr/>
          <p:nvPr/>
        </p:nvSpPr>
        <p:spPr>
          <a:xfrm>
            <a:off x="148365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61668-D8A0-EB49-8EBB-213D0DD6B302}"/>
              </a:ext>
            </a:extLst>
          </p:cNvPr>
          <p:cNvSpPr txBox="1"/>
          <p:nvPr/>
        </p:nvSpPr>
        <p:spPr>
          <a:xfrm>
            <a:off x="1620639" y="1764266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Enhancer/silencer(s)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02483D-46D6-3F45-8A9B-F379ED175404}"/>
              </a:ext>
            </a:extLst>
          </p:cNvPr>
          <p:cNvSpPr/>
          <p:nvPr/>
        </p:nvSpPr>
        <p:spPr>
          <a:xfrm>
            <a:off x="2342223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CD57F8-920E-434D-BB06-A5BA71DE3F30}"/>
              </a:ext>
            </a:extLst>
          </p:cNvPr>
          <p:cNvSpPr/>
          <p:nvPr/>
        </p:nvSpPr>
        <p:spPr>
          <a:xfrm>
            <a:off x="318280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BC1B4-0E95-674A-9134-0C0E888828E0}"/>
              </a:ext>
            </a:extLst>
          </p:cNvPr>
          <p:cNvSpPr txBox="1"/>
          <p:nvPr/>
        </p:nvSpPr>
        <p:spPr>
          <a:xfrm>
            <a:off x="4107356" y="1441100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5’ UnTranslated Region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10F24-85D5-6E4D-9F5C-69C54727414A}"/>
              </a:ext>
            </a:extLst>
          </p:cNvPr>
          <p:cNvSpPr txBox="1"/>
          <p:nvPr/>
        </p:nvSpPr>
        <p:spPr>
          <a:xfrm>
            <a:off x="9284457" y="1436468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3’ UnTranslated Region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CA1312-A352-884C-9962-B11B556835C0}"/>
              </a:ext>
            </a:extLst>
          </p:cNvPr>
          <p:cNvCxnSpPr>
            <a:cxnSpLocks/>
          </p:cNvCxnSpPr>
          <p:nvPr/>
        </p:nvCxnSpPr>
        <p:spPr>
          <a:xfrm flipV="1">
            <a:off x="10916854" y="2374900"/>
            <a:ext cx="0" cy="48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56BB9A-8B44-3242-AE6C-8D47363D676C}"/>
              </a:ext>
            </a:extLst>
          </p:cNvPr>
          <p:cNvSpPr txBox="1"/>
          <p:nvPr/>
        </p:nvSpPr>
        <p:spPr>
          <a:xfrm>
            <a:off x="10298287" y="2811265"/>
            <a:ext cx="126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Poly(A) site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09FA18-FDE7-4D45-81ED-8A14DB774945}"/>
              </a:ext>
            </a:extLst>
          </p:cNvPr>
          <p:cNvSpPr/>
          <p:nvPr/>
        </p:nvSpPr>
        <p:spPr>
          <a:xfrm>
            <a:off x="445398" y="1948932"/>
            <a:ext cx="749300" cy="46406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87A440C-F0A3-E44B-A357-4371C87911B3}"/>
              </a:ext>
            </a:extLst>
          </p:cNvPr>
          <p:cNvSpPr/>
          <p:nvPr/>
        </p:nvSpPr>
        <p:spPr>
          <a:xfrm>
            <a:off x="11350505" y="1958715"/>
            <a:ext cx="749300" cy="46406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F5C52-DFE2-0A4E-81D4-3635CE187457}"/>
              </a:ext>
            </a:extLst>
          </p:cNvPr>
          <p:cNvSpPr txBox="1"/>
          <p:nvPr/>
        </p:nvSpPr>
        <p:spPr>
          <a:xfrm>
            <a:off x="424166" y="739936"/>
            <a:ext cx="157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Topologically Associating Domains (TADs)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23AE9E-F957-B449-B041-1D039336091B}"/>
              </a:ext>
            </a:extLst>
          </p:cNvPr>
          <p:cNvSpPr txBox="1"/>
          <p:nvPr/>
        </p:nvSpPr>
        <p:spPr>
          <a:xfrm>
            <a:off x="10564145" y="727996"/>
            <a:ext cx="157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Topologically Associating Domains (TADs)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58A601-4FDF-494C-88D4-78688CB5D62F}"/>
              </a:ext>
            </a:extLst>
          </p:cNvPr>
          <p:cNvCxnSpPr>
            <a:cxnSpLocks/>
          </p:cNvCxnSpPr>
          <p:nvPr/>
        </p:nvCxnSpPr>
        <p:spPr>
          <a:xfrm flipV="1">
            <a:off x="8627421" y="2374900"/>
            <a:ext cx="0" cy="48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2FF834-FF84-794E-ACFD-4AABFF9C43D7}"/>
              </a:ext>
            </a:extLst>
          </p:cNvPr>
          <p:cNvSpPr txBox="1"/>
          <p:nvPr/>
        </p:nvSpPr>
        <p:spPr>
          <a:xfrm>
            <a:off x="7812262" y="2811265"/>
            <a:ext cx="1630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Splicing Branch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05245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2A3B2-50E6-924C-90A2-44A03668DEF4}"/>
              </a:ext>
            </a:extLst>
          </p:cNvPr>
          <p:cNvSpPr/>
          <p:nvPr/>
        </p:nvSpPr>
        <p:spPr>
          <a:xfrm>
            <a:off x="9474200" y="2083315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EB8D6F-4C70-C148-8E43-36127BDFC334}"/>
              </a:ext>
            </a:extLst>
          </p:cNvPr>
          <p:cNvSpPr/>
          <p:nvPr/>
        </p:nvSpPr>
        <p:spPr>
          <a:xfrm>
            <a:off x="4203700" y="2082799"/>
            <a:ext cx="1455354" cy="228601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4CB893-BD3A-6746-9876-969417A7D3A4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>
            <a:off x="6946900" y="2190750"/>
            <a:ext cx="226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CAD4F4-773B-1F4B-992E-D7F21F2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59524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Gene?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32F2C0-BDD9-DD46-99D3-B28C429776DE}"/>
              </a:ext>
            </a:extLst>
          </p:cNvPr>
          <p:cNvSpPr/>
          <p:nvPr/>
        </p:nvSpPr>
        <p:spPr>
          <a:xfrm>
            <a:off x="5003800" y="1968500"/>
            <a:ext cx="19431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9462AF-5571-C44F-8A71-960F2ED335C5}"/>
              </a:ext>
            </a:extLst>
          </p:cNvPr>
          <p:cNvSpPr/>
          <p:nvPr/>
        </p:nvSpPr>
        <p:spPr>
          <a:xfrm>
            <a:off x="7357013" y="1968500"/>
            <a:ext cx="5080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FAE5A5-69BD-6C49-8756-BFAF8D9A8FF8}"/>
              </a:ext>
            </a:extLst>
          </p:cNvPr>
          <p:cNvSpPr/>
          <p:nvPr/>
        </p:nvSpPr>
        <p:spPr>
          <a:xfrm>
            <a:off x="9207500" y="1968500"/>
            <a:ext cx="939800" cy="444500"/>
          </a:xfrm>
          <a:prstGeom prst="roundRect">
            <a:avLst/>
          </a:prstGeom>
          <a:solidFill>
            <a:srgbClr val="00A4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1992B-2BD8-A048-810E-F2566F81865D}"/>
              </a:ext>
            </a:extLst>
          </p:cNvPr>
          <p:cNvSpPr txBox="1"/>
          <p:nvPr/>
        </p:nvSpPr>
        <p:spPr>
          <a:xfrm>
            <a:off x="8149836" y="1821418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8E8EC3-7A6F-BC4D-A86D-7311296D7046}"/>
              </a:ext>
            </a:extLst>
          </p:cNvPr>
          <p:cNvSpPr txBox="1"/>
          <p:nvPr/>
        </p:nvSpPr>
        <p:spPr>
          <a:xfrm rot="18900000">
            <a:off x="6885201" y="1602264"/>
            <a:ext cx="77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7087B5-5734-8047-A4CB-1417C8484A44}"/>
              </a:ext>
            </a:extLst>
          </p:cNvPr>
          <p:cNvSpPr txBox="1"/>
          <p:nvPr/>
        </p:nvSpPr>
        <p:spPr>
          <a:xfrm>
            <a:off x="5653243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20BF-CC78-C242-B8A0-0CB52CBD112C}"/>
              </a:ext>
            </a:extLst>
          </p:cNvPr>
          <p:cNvSpPr txBox="1"/>
          <p:nvPr/>
        </p:nvSpPr>
        <p:spPr>
          <a:xfrm>
            <a:off x="9355292" y="2006083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1E1FFB-6ED1-104E-B1F8-1834DC1CE40F}"/>
              </a:ext>
            </a:extLst>
          </p:cNvPr>
          <p:cNvSpPr/>
          <p:nvPr/>
        </p:nvSpPr>
        <p:spPr>
          <a:xfrm>
            <a:off x="148365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61668-D8A0-EB49-8EBB-213D0DD6B302}"/>
              </a:ext>
            </a:extLst>
          </p:cNvPr>
          <p:cNvSpPr txBox="1"/>
          <p:nvPr/>
        </p:nvSpPr>
        <p:spPr>
          <a:xfrm>
            <a:off x="1620639" y="1764266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Enhancer/silencer(s)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02483D-46D6-3F45-8A9B-F379ED175404}"/>
              </a:ext>
            </a:extLst>
          </p:cNvPr>
          <p:cNvSpPr/>
          <p:nvPr/>
        </p:nvSpPr>
        <p:spPr>
          <a:xfrm>
            <a:off x="2342223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CD57F8-920E-434D-BB06-A5BA71DE3F30}"/>
              </a:ext>
            </a:extLst>
          </p:cNvPr>
          <p:cNvSpPr/>
          <p:nvPr/>
        </p:nvSpPr>
        <p:spPr>
          <a:xfrm>
            <a:off x="3182802" y="2116265"/>
            <a:ext cx="573748" cy="132833"/>
          </a:xfrm>
          <a:prstGeom prst="roundRect">
            <a:avLst/>
          </a:prstGeom>
          <a:solidFill>
            <a:srgbClr val="94209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4209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BC1B4-0E95-674A-9134-0C0E888828E0}"/>
              </a:ext>
            </a:extLst>
          </p:cNvPr>
          <p:cNvSpPr txBox="1"/>
          <p:nvPr/>
        </p:nvSpPr>
        <p:spPr>
          <a:xfrm>
            <a:off x="4107356" y="1441100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5’ UnTranslated Region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10F24-85D5-6E4D-9F5C-69C54727414A}"/>
              </a:ext>
            </a:extLst>
          </p:cNvPr>
          <p:cNvSpPr txBox="1"/>
          <p:nvPr/>
        </p:nvSpPr>
        <p:spPr>
          <a:xfrm>
            <a:off x="9284457" y="1436468"/>
            <a:ext cx="16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3’ UnTranslated Region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CA1312-A352-884C-9962-B11B556835C0}"/>
              </a:ext>
            </a:extLst>
          </p:cNvPr>
          <p:cNvCxnSpPr>
            <a:cxnSpLocks/>
          </p:cNvCxnSpPr>
          <p:nvPr/>
        </p:nvCxnSpPr>
        <p:spPr>
          <a:xfrm flipV="1">
            <a:off x="10916854" y="2374900"/>
            <a:ext cx="0" cy="48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56BB9A-8B44-3242-AE6C-8D47363D676C}"/>
              </a:ext>
            </a:extLst>
          </p:cNvPr>
          <p:cNvSpPr txBox="1"/>
          <p:nvPr/>
        </p:nvSpPr>
        <p:spPr>
          <a:xfrm>
            <a:off x="10298287" y="2811265"/>
            <a:ext cx="126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Poly(A) site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09FA18-FDE7-4D45-81ED-8A14DB774945}"/>
              </a:ext>
            </a:extLst>
          </p:cNvPr>
          <p:cNvSpPr/>
          <p:nvPr/>
        </p:nvSpPr>
        <p:spPr>
          <a:xfrm>
            <a:off x="445398" y="1948932"/>
            <a:ext cx="749300" cy="46406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87A440C-F0A3-E44B-A357-4371C87911B3}"/>
              </a:ext>
            </a:extLst>
          </p:cNvPr>
          <p:cNvSpPr/>
          <p:nvPr/>
        </p:nvSpPr>
        <p:spPr>
          <a:xfrm>
            <a:off x="11350505" y="1958715"/>
            <a:ext cx="749300" cy="46406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F5C52-DFE2-0A4E-81D4-3635CE187457}"/>
              </a:ext>
            </a:extLst>
          </p:cNvPr>
          <p:cNvSpPr txBox="1"/>
          <p:nvPr/>
        </p:nvSpPr>
        <p:spPr>
          <a:xfrm>
            <a:off x="424166" y="739936"/>
            <a:ext cx="157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Topologically Associating Domains (TADs)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23AE9E-F957-B449-B041-1D039336091B}"/>
              </a:ext>
            </a:extLst>
          </p:cNvPr>
          <p:cNvSpPr txBox="1"/>
          <p:nvPr/>
        </p:nvSpPr>
        <p:spPr>
          <a:xfrm>
            <a:off x="10564145" y="727996"/>
            <a:ext cx="157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Topologically Associating Domains (TADs)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58A601-4FDF-494C-88D4-78688CB5D62F}"/>
              </a:ext>
            </a:extLst>
          </p:cNvPr>
          <p:cNvCxnSpPr>
            <a:cxnSpLocks/>
          </p:cNvCxnSpPr>
          <p:nvPr/>
        </p:nvCxnSpPr>
        <p:spPr>
          <a:xfrm flipV="1">
            <a:off x="8627421" y="2374900"/>
            <a:ext cx="0" cy="48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2FF834-FF84-794E-ACFD-4AABFF9C43D7}"/>
              </a:ext>
            </a:extLst>
          </p:cNvPr>
          <p:cNvSpPr txBox="1"/>
          <p:nvPr/>
        </p:nvSpPr>
        <p:spPr>
          <a:xfrm>
            <a:off x="7812262" y="2811265"/>
            <a:ext cx="1630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Splicing Branch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6E853F-11A5-A54D-88CE-49BCBA02E3D4}"/>
              </a:ext>
            </a:extLst>
          </p:cNvPr>
          <p:cNvSpPr txBox="1"/>
          <p:nvPr/>
        </p:nvSpPr>
        <p:spPr>
          <a:xfrm>
            <a:off x="3999719" y="3509528"/>
            <a:ext cx="453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There is no one right answer!</a:t>
            </a:r>
          </a:p>
        </p:txBody>
      </p:sp>
    </p:spTree>
    <p:extLst>
      <p:ext uri="{BB962C8B-B14F-4D97-AF65-F5344CB8AC3E}">
        <p14:creationId xmlns:p14="http://schemas.microsoft.com/office/powerpoint/2010/main" val="171999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05B8E3-40A9-8943-930A-2409AE01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09"/>
          <a:stretch/>
        </p:blipFill>
        <p:spPr>
          <a:xfrm>
            <a:off x="431800" y="919706"/>
            <a:ext cx="11645125" cy="949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5B19F-EAC2-0D42-A286-43538CE2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125"/>
            <a:ext cx="11666026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7697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We finished genome assembly… what next?</a:t>
            </a:r>
            <a:endParaRPr lang="en-US" sz="4000" dirty="0"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EF6B50-099F-FA41-9CF7-B5B7A225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013" y="1920625"/>
            <a:ext cx="10515600" cy="4351338"/>
          </a:xfrm>
        </p:spPr>
        <p:txBody>
          <a:bodyPr/>
          <a:lstStyle/>
          <a:p>
            <a:r>
              <a:rPr lang="en-US" dirty="0"/>
              <a:t>Genome assembly identifies the DNA sequence of an organism</a:t>
            </a:r>
          </a:p>
        </p:txBody>
      </p:sp>
    </p:spTree>
    <p:extLst>
      <p:ext uri="{BB962C8B-B14F-4D97-AF65-F5344CB8AC3E}">
        <p14:creationId xmlns:p14="http://schemas.microsoft.com/office/powerpoint/2010/main" val="885179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26AA-7612-CF4B-A4DA-401EA45E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5"/>
            <a:ext cx="10515600" cy="64477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Genome Composition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3FF144-31CC-8D4B-8817-0789F08ED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5" t="6017" r="29147"/>
          <a:stretch/>
        </p:blipFill>
        <p:spPr>
          <a:xfrm>
            <a:off x="3590222" y="1487581"/>
            <a:ext cx="4817178" cy="4861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31ACB-338C-B246-836A-6E44323B12F7}"/>
              </a:ext>
            </a:extLst>
          </p:cNvPr>
          <p:cNvSpPr txBox="1"/>
          <p:nvPr/>
        </p:nvSpPr>
        <p:spPr>
          <a:xfrm>
            <a:off x="8039100" y="2247900"/>
            <a:ext cx="1737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Introns (~30%)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77D43-CF90-A945-A90C-CD37819EE1A9}"/>
              </a:ext>
            </a:extLst>
          </p:cNvPr>
          <p:cNvSpPr txBox="1"/>
          <p:nvPr/>
        </p:nvSpPr>
        <p:spPr>
          <a:xfrm>
            <a:off x="5943600" y="1181100"/>
            <a:ext cx="14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Exons (~2%)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CA865-A098-C14C-99EA-F51BAAB0C282}"/>
              </a:ext>
            </a:extLst>
          </p:cNvPr>
          <p:cNvSpPr txBox="1"/>
          <p:nvPr/>
        </p:nvSpPr>
        <p:spPr>
          <a:xfrm>
            <a:off x="2501900" y="2530565"/>
            <a:ext cx="134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is all this?</a:t>
            </a:r>
          </a:p>
          <a:p>
            <a:r>
              <a:rPr lang="en-US" sz="2000" b="1" dirty="0"/>
              <a:t>(~70%)</a:t>
            </a:r>
          </a:p>
        </p:txBody>
      </p:sp>
    </p:spTree>
    <p:extLst>
      <p:ext uri="{BB962C8B-B14F-4D97-AF65-F5344CB8AC3E}">
        <p14:creationId xmlns:p14="http://schemas.microsoft.com/office/powerpoint/2010/main" val="289502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033FD-477E-794A-BD21-60C190F6D004}"/>
              </a:ext>
            </a:extLst>
          </p:cNvPr>
          <p:cNvGrpSpPr/>
          <p:nvPr/>
        </p:nvGrpSpPr>
        <p:grpSpPr>
          <a:xfrm>
            <a:off x="3619500" y="1487581"/>
            <a:ext cx="4817178" cy="4861643"/>
            <a:chOff x="8407399" y="2463800"/>
            <a:chExt cx="4127501" cy="4165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335955-E8D6-E14C-BEA3-CED89195F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34" t="5999" r="29027" b="286"/>
            <a:stretch/>
          </p:blipFill>
          <p:spPr>
            <a:xfrm>
              <a:off x="8407399" y="2463800"/>
              <a:ext cx="4127501" cy="4165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5BF7A9-633C-E542-9CC6-D2A8ACBCC833}"/>
                </a:ext>
              </a:extLst>
            </p:cNvPr>
            <p:cNvSpPr txBox="1"/>
            <p:nvPr/>
          </p:nvSpPr>
          <p:spPr>
            <a:xfrm>
              <a:off x="12350169" y="3206234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426AA-7612-CF4B-A4DA-401EA45E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5"/>
            <a:ext cx="10515600" cy="65747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Genome Composition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62900A0-01E1-D64A-9147-11AD93AACF8A}"/>
              </a:ext>
            </a:extLst>
          </p:cNvPr>
          <p:cNvSpPr/>
          <p:nvPr/>
        </p:nvSpPr>
        <p:spPr>
          <a:xfrm rot="16200000">
            <a:off x="3475525" y="1355981"/>
            <a:ext cx="4985591" cy="5104041"/>
          </a:xfrm>
          <a:prstGeom prst="arc">
            <a:avLst>
              <a:gd name="adj1" fmla="val 8955583"/>
              <a:gd name="adj2" fmla="val 21585215"/>
            </a:avLst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BC913-6B94-DA4B-BEFC-779354A25500}"/>
              </a:ext>
            </a:extLst>
          </p:cNvPr>
          <p:cNvSpPr txBox="1"/>
          <p:nvPr/>
        </p:nvSpPr>
        <p:spPr>
          <a:xfrm>
            <a:off x="8039100" y="2247900"/>
            <a:ext cx="1737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Introns (~30%)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04D50-4B8F-2E41-AA8B-2F25386EB96C}"/>
              </a:ext>
            </a:extLst>
          </p:cNvPr>
          <p:cNvSpPr txBox="1"/>
          <p:nvPr/>
        </p:nvSpPr>
        <p:spPr>
          <a:xfrm>
            <a:off x="5943600" y="1181100"/>
            <a:ext cx="14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Exons (~2%)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31CF4BB-2D2A-B045-90EC-167EB9A95AFC}"/>
              </a:ext>
            </a:extLst>
          </p:cNvPr>
          <p:cNvSpPr/>
          <p:nvPr/>
        </p:nvSpPr>
        <p:spPr>
          <a:xfrm rot="16200000">
            <a:off x="3189781" y="1115518"/>
            <a:ext cx="5520663" cy="5651825"/>
          </a:xfrm>
          <a:prstGeom prst="arc">
            <a:avLst>
              <a:gd name="adj1" fmla="val 11323144"/>
              <a:gd name="adj2" fmla="val 21585215"/>
            </a:avLst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49F7B-4741-424F-B5AC-4DCA8E2AF7B2}"/>
              </a:ext>
            </a:extLst>
          </p:cNvPr>
          <p:cNvSpPr txBox="1"/>
          <p:nvPr/>
        </p:nvSpPr>
        <p:spPr>
          <a:xfrm rot="19800000">
            <a:off x="7094973" y="5308342"/>
            <a:ext cx="216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Repeats (~60%)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FB174-A008-7540-995A-B0B69B18FDF5}"/>
              </a:ext>
            </a:extLst>
          </p:cNvPr>
          <p:cNvSpPr txBox="1"/>
          <p:nvPr/>
        </p:nvSpPr>
        <p:spPr>
          <a:xfrm>
            <a:off x="5546073" y="6444021"/>
            <a:ext cx="339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Retrotransposons (~50%)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EFBF6-4B94-9542-B877-238C15FC0B74}"/>
              </a:ext>
            </a:extLst>
          </p:cNvPr>
          <p:cNvSpPr txBox="1"/>
          <p:nvPr/>
        </p:nvSpPr>
        <p:spPr>
          <a:xfrm>
            <a:off x="4287438" y="2155567"/>
            <a:ext cx="191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SINEs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i="1" dirty="0" err="1">
                <a:solidFill>
                  <a:schemeClr val="bg1"/>
                </a:solidFill>
              </a:rPr>
              <a:t>Alu</a:t>
            </a:r>
            <a:r>
              <a:rPr lang="en-US" sz="1600" b="1" dirty="0">
                <a:solidFill>
                  <a:schemeClr val="bg1"/>
                </a:solidFill>
              </a:rPr>
              <a:t>, SVA, others)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F67A0A-417D-474C-B72C-C77E2090447D}"/>
              </a:ext>
            </a:extLst>
          </p:cNvPr>
          <p:cNvSpPr txBox="1"/>
          <p:nvPr/>
        </p:nvSpPr>
        <p:spPr>
          <a:xfrm>
            <a:off x="3987800" y="394143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ABE0F-AF5A-C442-87F7-A5DB693C1C40}"/>
              </a:ext>
            </a:extLst>
          </p:cNvPr>
          <p:cNvSpPr txBox="1"/>
          <p:nvPr/>
        </p:nvSpPr>
        <p:spPr>
          <a:xfrm>
            <a:off x="4846843" y="5206528"/>
            <a:ext cx="799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Endo. RVs</a:t>
            </a:r>
          </a:p>
        </p:txBody>
      </p:sp>
    </p:spTree>
    <p:extLst>
      <p:ext uri="{BB962C8B-B14F-4D97-AF65-F5344CB8AC3E}">
        <p14:creationId xmlns:p14="http://schemas.microsoft.com/office/powerpoint/2010/main" val="42022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E467-24EB-2C4D-9EA6-85951528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Repeat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C99F5-F5C9-2043-AB2A-2DF7D127E85D}"/>
              </a:ext>
            </a:extLst>
          </p:cNvPr>
          <p:cNvSpPr txBox="1"/>
          <p:nvPr/>
        </p:nvSpPr>
        <p:spPr>
          <a:xfrm>
            <a:off x="3203232" y="1830743"/>
            <a:ext cx="2000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[ATCG] * 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561D29-4887-1545-ADFC-7D41C5F94CB6}"/>
              </a:ext>
            </a:extLst>
          </p:cNvPr>
          <p:cNvCxnSpPr/>
          <p:nvPr/>
        </p:nvCxnSpPr>
        <p:spPr>
          <a:xfrm>
            <a:off x="1819813" y="1892300"/>
            <a:ext cx="0" cy="4635500"/>
          </a:xfrm>
          <a:prstGeom prst="straightConnector1">
            <a:avLst/>
          </a:prstGeom>
          <a:ln w="152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4121C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3C38A9-A92E-2149-ACB2-4FF718F7183D}"/>
              </a:ext>
            </a:extLst>
          </p:cNvPr>
          <p:cNvSpPr txBox="1"/>
          <p:nvPr/>
        </p:nvSpPr>
        <p:spPr>
          <a:xfrm>
            <a:off x="600791" y="189230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99EA3-D6B2-3947-80BF-9699385BA01D}"/>
              </a:ext>
            </a:extLst>
          </p:cNvPr>
          <p:cNvSpPr txBox="1"/>
          <p:nvPr/>
        </p:nvSpPr>
        <p:spPr>
          <a:xfrm>
            <a:off x="418306" y="6088312"/>
            <a:ext cx="127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BFB697-71AA-4344-9AC6-E41B42AAD2C3}"/>
              </a:ext>
            </a:extLst>
          </p:cNvPr>
          <p:cNvCxnSpPr>
            <a:cxnSpLocks/>
          </p:cNvCxnSpPr>
          <p:nvPr/>
        </p:nvCxnSpPr>
        <p:spPr>
          <a:xfrm>
            <a:off x="5422900" y="1785688"/>
            <a:ext cx="0" cy="476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357984-AFF8-A440-BC95-6F285047C47D}"/>
              </a:ext>
            </a:extLst>
          </p:cNvPr>
          <p:cNvSpPr txBox="1"/>
          <p:nvPr/>
        </p:nvSpPr>
        <p:spPr>
          <a:xfrm>
            <a:off x="9157467" y="1953854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Homopolymer tract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6738C-B140-F844-9247-42F5D5B4C0B3}"/>
              </a:ext>
            </a:extLst>
          </p:cNvPr>
          <p:cNvSpPr txBox="1"/>
          <p:nvPr/>
        </p:nvSpPr>
        <p:spPr>
          <a:xfrm>
            <a:off x="5816149" y="1830744"/>
            <a:ext cx="250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AAAAAAAA…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E9FAFE-6B58-9648-AA30-ED108198B5F7}"/>
              </a:ext>
            </a:extLst>
          </p:cNvPr>
          <p:cNvCxnSpPr>
            <a:cxnSpLocks/>
          </p:cNvCxnSpPr>
          <p:nvPr/>
        </p:nvCxnSpPr>
        <p:spPr>
          <a:xfrm>
            <a:off x="8648700" y="1785688"/>
            <a:ext cx="0" cy="476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DE170C-F70E-F847-82EE-183D4F1496C3}"/>
              </a:ext>
            </a:extLst>
          </p:cNvPr>
          <p:cNvSpPr txBox="1"/>
          <p:nvPr/>
        </p:nvSpPr>
        <p:spPr>
          <a:xfrm>
            <a:off x="2050261" y="2782819"/>
            <a:ext cx="315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[ATCG][ATCG] *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C964D-2224-8D47-B8B4-725C9410D1EB}"/>
              </a:ext>
            </a:extLst>
          </p:cNvPr>
          <p:cNvSpPr txBox="1"/>
          <p:nvPr/>
        </p:nvSpPr>
        <p:spPr>
          <a:xfrm>
            <a:off x="5828491" y="2782819"/>
            <a:ext cx="2448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ATATATATAT…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86C05-88C7-E54E-81EB-8EB0135263B0}"/>
              </a:ext>
            </a:extLst>
          </p:cNvPr>
          <p:cNvSpPr txBox="1"/>
          <p:nvPr/>
        </p:nvSpPr>
        <p:spPr>
          <a:xfrm>
            <a:off x="8745559" y="2905929"/>
            <a:ext cx="309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Low complexity repeat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F5DC9-6898-8947-A458-551BA797A3FE}"/>
              </a:ext>
            </a:extLst>
          </p:cNvPr>
          <p:cNvSpPr txBox="1"/>
          <p:nvPr/>
        </p:nvSpPr>
        <p:spPr>
          <a:xfrm>
            <a:off x="2284711" y="3740599"/>
            <a:ext cx="2918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([ATCG] * N) * 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B83FB-3499-2A4D-9E4F-1A3388E2E10D}"/>
              </a:ext>
            </a:extLst>
          </p:cNvPr>
          <p:cNvSpPr txBox="1"/>
          <p:nvPr/>
        </p:nvSpPr>
        <p:spPr>
          <a:xfrm>
            <a:off x="5774878" y="3740599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ATGATGATG…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A9F04-ABF7-F040-B93A-04727376562B}"/>
              </a:ext>
            </a:extLst>
          </p:cNvPr>
          <p:cNvSpPr txBox="1"/>
          <p:nvPr/>
        </p:nvSpPr>
        <p:spPr>
          <a:xfrm>
            <a:off x="1964469" y="4698379"/>
            <a:ext cx="323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([ATCG]* N&gt;2) *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C62B9-BFAB-D148-9923-92864A7727C8}"/>
              </a:ext>
            </a:extLst>
          </p:cNvPr>
          <p:cNvSpPr txBox="1"/>
          <p:nvPr/>
        </p:nvSpPr>
        <p:spPr>
          <a:xfrm>
            <a:off x="5456645" y="4693923"/>
            <a:ext cx="3288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TTAGGGTTAGGG…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67EC8-21D4-ED4F-9274-59771D2E4D4D}"/>
              </a:ext>
            </a:extLst>
          </p:cNvPr>
          <p:cNvSpPr txBox="1"/>
          <p:nvPr/>
        </p:nvSpPr>
        <p:spPr>
          <a:xfrm>
            <a:off x="9973621" y="4817033"/>
            <a:ext cx="182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Satellite DNA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F8A6C0-87FC-3A49-84E7-3B76DD91DE0D}"/>
              </a:ext>
            </a:extLst>
          </p:cNvPr>
          <p:cNvSpPr txBox="1"/>
          <p:nvPr/>
        </p:nvSpPr>
        <p:spPr>
          <a:xfrm>
            <a:off x="4340915" y="5639044"/>
            <a:ext cx="862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N/A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66A217-A09D-7D4F-A8BC-4A86AF799D2D}"/>
              </a:ext>
            </a:extLst>
          </p:cNvPr>
          <p:cNvSpPr txBox="1"/>
          <p:nvPr/>
        </p:nvSpPr>
        <p:spPr>
          <a:xfrm>
            <a:off x="5462389" y="5639044"/>
            <a:ext cx="314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GGGCCGGGTGC…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C17EEE-B680-344C-8984-559A81C017F7}"/>
              </a:ext>
            </a:extLst>
          </p:cNvPr>
          <p:cNvSpPr txBox="1"/>
          <p:nvPr/>
        </p:nvSpPr>
        <p:spPr>
          <a:xfrm>
            <a:off x="10015331" y="5762154"/>
            <a:ext cx="173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Transposons</a:t>
            </a:r>
          </a:p>
        </p:txBody>
      </p:sp>
    </p:spTree>
    <p:extLst>
      <p:ext uri="{BB962C8B-B14F-4D97-AF65-F5344CB8AC3E}">
        <p14:creationId xmlns:p14="http://schemas.microsoft.com/office/powerpoint/2010/main" val="34919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965728" y="357915"/>
            <a:ext cx="8702273" cy="586865"/>
          </a:xfrm>
        </p:spPr>
        <p:txBody>
          <a:bodyPr>
            <a:noAutofit/>
          </a:bodyPr>
          <a:lstStyle/>
          <a:p>
            <a:r>
              <a:rPr lang="en-US" sz="2800" dirty="0"/>
              <a:t>Human </a:t>
            </a:r>
            <a:r>
              <a:rPr lang="en-US" sz="2800" dirty="0" err="1"/>
              <a:t>Retrotransposition</a:t>
            </a:r>
            <a:endParaRPr lang="en-US" sz="28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92809" y="1256829"/>
            <a:ext cx="276225" cy="446635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208935" y="1495870"/>
            <a:ext cx="11368635" cy="3988271"/>
            <a:chOff x="1447593" y="1441210"/>
            <a:chExt cx="7008291" cy="24586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9707" t="54056" r="7470" b="6969"/>
            <a:stretch/>
          </p:blipFill>
          <p:spPr>
            <a:xfrm>
              <a:off x="2254730" y="1441210"/>
              <a:ext cx="4593830" cy="245860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134718" y="1746572"/>
              <a:ext cx="1177092" cy="17725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1075" y="3086916"/>
              <a:ext cx="738477" cy="35411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7593" y="3113101"/>
              <a:ext cx="1790035" cy="394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/>
                <a:t>Mobile Element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79558" y="2182283"/>
              <a:ext cx="1219199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14249" y="2171842"/>
              <a:ext cx="2741635" cy="6900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Mobile Element Insertion</a:t>
              </a:r>
            </a:p>
            <a:p>
              <a:pPr algn="ctr"/>
              <a:r>
                <a:rPr lang="en-US" dirty="0"/>
                <a:t>(MEI)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62233" y="445270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rgbClr val="FF6600"/>
                </a:solidFill>
              </a:rPr>
              <a:t>RNA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815" y="6454063"/>
            <a:ext cx="9534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Cordaux</a:t>
            </a:r>
            <a:r>
              <a:rPr lang="en-US" sz="1050" dirty="0"/>
              <a:t>, R., &amp; </a:t>
            </a:r>
            <a:r>
              <a:rPr lang="en-US" sz="1050" dirty="0" err="1"/>
              <a:t>Batzer</a:t>
            </a:r>
            <a:r>
              <a:rPr lang="en-US" sz="1050" dirty="0"/>
              <a:t>, M. A. </a:t>
            </a:r>
            <a:r>
              <a:rPr lang="en-US" sz="1050" i="1" dirty="0"/>
              <a:t>The impact of retrotransposons on human genome evolution.</a:t>
            </a:r>
            <a:r>
              <a:rPr lang="en-US" sz="1050" dirty="0"/>
              <a:t> (2009). </a:t>
            </a:r>
            <a:r>
              <a:rPr lang="en-US" sz="1050" i="1" dirty="0"/>
              <a:t>Nat Rev Genet</a:t>
            </a:r>
            <a:r>
              <a:rPr lang="en-US" sz="1050" dirty="0"/>
              <a:t>. PMID: 19763152.</a:t>
            </a:r>
          </a:p>
          <a:p>
            <a:r>
              <a:rPr lang="en-US" sz="1050" dirty="0"/>
              <a:t>Mills, R. E., Bennett, E. A., </a:t>
            </a:r>
            <a:r>
              <a:rPr lang="en-US" sz="1050" dirty="0" err="1"/>
              <a:t>Iskow</a:t>
            </a:r>
            <a:r>
              <a:rPr lang="en-US" sz="1050" dirty="0"/>
              <a:t>, R. C., et al. </a:t>
            </a:r>
            <a:r>
              <a:rPr lang="en-US" sz="1050" i="1" dirty="0"/>
              <a:t>Which transposable elements are active in the human genome? </a:t>
            </a:r>
            <a:r>
              <a:rPr lang="en-US" sz="1050" dirty="0"/>
              <a:t>(2007). </a:t>
            </a:r>
            <a:r>
              <a:rPr lang="en-US" sz="1050" i="1" dirty="0"/>
              <a:t>Trends Genet</a:t>
            </a:r>
            <a:r>
              <a:rPr lang="en-US" sz="1050" dirty="0"/>
              <a:t>. PMID: 17331616.</a:t>
            </a:r>
          </a:p>
        </p:txBody>
      </p:sp>
    </p:spTree>
    <p:extLst>
      <p:ext uri="{BB962C8B-B14F-4D97-AF65-F5344CB8AC3E}">
        <p14:creationId xmlns:p14="http://schemas.microsoft.com/office/powerpoint/2010/main" val="36685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965728" y="357915"/>
            <a:ext cx="8702273" cy="586865"/>
          </a:xfrm>
        </p:spPr>
        <p:txBody>
          <a:bodyPr>
            <a:noAutofit/>
          </a:bodyPr>
          <a:lstStyle/>
          <a:p>
            <a:r>
              <a:rPr lang="en-US" sz="2800" dirty="0"/>
              <a:t>Human </a:t>
            </a:r>
            <a:r>
              <a:rPr lang="en-US" sz="2800" dirty="0" err="1"/>
              <a:t>Retrotransposition</a:t>
            </a:r>
            <a:endParaRPr lang="en-US" sz="28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92809" y="1256829"/>
            <a:ext cx="276225" cy="446635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95533" y="268544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rgbClr val="FF6600"/>
                </a:solidFill>
              </a:rPr>
              <a:t>RNA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8006F4-8EE5-D249-80FE-09AC5E3C41A2}"/>
              </a:ext>
            </a:extLst>
          </p:cNvPr>
          <p:cNvGrpSpPr/>
          <p:nvPr/>
        </p:nvGrpSpPr>
        <p:grpSpPr>
          <a:xfrm>
            <a:off x="1508527" y="1200273"/>
            <a:ext cx="9310581" cy="4946531"/>
            <a:chOff x="1965728" y="3378862"/>
            <a:chExt cx="4819364" cy="2560434"/>
          </a:xfrm>
        </p:grpSpPr>
        <p:pic>
          <p:nvPicPr>
            <p:cNvPr id="11" name="Picture 10" descr="TIG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83" r="49881"/>
            <a:stretch/>
          </p:blipFill>
          <p:spPr>
            <a:xfrm>
              <a:off x="2087101" y="3456247"/>
              <a:ext cx="4697991" cy="248304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74368" y="3378862"/>
              <a:ext cx="949258" cy="302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L1-6kbp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74368" y="4161606"/>
              <a:ext cx="1087493" cy="302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i="1" dirty="0"/>
                <a:t>Alu</a:t>
              </a:r>
              <a:r>
                <a:rPr lang="en-US" sz="3200" dirty="0"/>
                <a:t>-300bp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5728" y="5050848"/>
              <a:ext cx="1087493" cy="302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SVA-3kbp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58815" y="6454063"/>
            <a:ext cx="9534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Cordaux</a:t>
            </a:r>
            <a:r>
              <a:rPr lang="en-US" sz="1050" dirty="0"/>
              <a:t>, R., &amp; </a:t>
            </a:r>
            <a:r>
              <a:rPr lang="en-US" sz="1050" dirty="0" err="1"/>
              <a:t>Batzer</a:t>
            </a:r>
            <a:r>
              <a:rPr lang="en-US" sz="1050" dirty="0"/>
              <a:t>, M. A. </a:t>
            </a:r>
            <a:r>
              <a:rPr lang="en-US" sz="1050" i="1" dirty="0"/>
              <a:t>The impact of retrotransposons on human genome evolution.</a:t>
            </a:r>
            <a:r>
              <a:rPr lang="en-US" sz="1050" dirty="0"/>
              <a:t> (2009). </a:t>
            </a:r>
            <a:r>
              <a:rPr lang="en-US" sz="1050" i="1" dirty="0"/>
              <a:t>Nat Rev Genet</a:t>
            </a:r>
            <a:r>
              <a:rPr lang="en-US" sz="1050" dirty="0"/>
              <a:t>. PMID: 19763152.</a:t>
            </a:r>
          </a:p>
          <a:p>
            <a:r>
              <a:rPr lang="en-US" sz="1050" dirty="0"/>
              <a:t>Mills, R. E., Bennett, E. A., </a:t>
            </a:r>
            <a:r>
              <a:rPr lang="en-US" sz="1050" dirty="0" err="1"/>
              <a:t>Iskow</a:t>
            </a:r>
            <a:r>
              <a:rPr lang="en-US" sz="1050" dirty="0"/>
              <a:t>, R. C., et al. </a:t>
            </a:r>
            <a:r>
              <a:rPr lang="en-US" sz="1050" i="1" dirty="0"/>
              <a:t>Which transposable elements are active in the human genome? </a:t>
            </a:r>
            <a:r>
              <a:rPr lang="en-US" sz="1050" dirty="0"/>
              <a:t>(2007). </a:t>
            </a:r>
            <a:r>
              <a:rPr lang="en-US" sz="1050" i="1" dirty="0"/>
              <a:t>Trends Genet</a:t>
            </a:r>
            <a:r>
              <a:rPr lang="en-US" sz="1050" dirty="0"/>
              <a:t>. PMID: 17331616.</a:t>
            </a:r>
          </a:p>
        </p:txBody>
      </p:sp>
    </p:spTree>
    <p:extLst>
      <p:ext uri="{BB962C8B-B14F-4D97-AF65-F5344CB8AC3E}">
        <p14:creationId xmlns:p14="http://schemas.microsoft.com/office/powerpoint/2010/main" val="2774102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DCE6-158D-484F-8BE8-76CC936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9CAE7-BF98-624E-B078-8A5CE4C01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"/>
          <a:stretch/>
        </p:blipFill>
        <p:spPr>
          <a:xfrm>
            <a:off x="419100" y="1351506"/>
            <a:ext cx="11645125" cy="40967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253B1C-137C-A34E-A4D0-4CA74F8B90E4}"/>
              </a:ext>
            </a:extLst>
          </p:cNvPr>
          <p:cNvSpPr/>
          <p:nvPr/>
        </p:nvSpPr>
        <p:spPr>
          <a:xfrm>
            <a:off x="6538545" y="2979226"/>
            <a:ext cx="1538655" cy="48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D2001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UnTranslated</a:t>
            </a:r>
          </a:p>
        </p:txBody>
      </p:sp>
    </p:spTree>
    <p:extLst>
      <p:ext uri="{BB962C8B-B14F-4D97-AF65-F5344CB8AC3E}">
        <p14:creationId xmlns:p14="http://schemas.microsoft.com/office/powerpoint/2010/main" val="297984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CF7-256D-E64A-803A-BE9DC67B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Annotation –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9BEE4-CD45-E042-9E8D-05EBF94F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Identifying non-coding portions of the genome – </a:t>
            </a:r>
            <a:r>
              <a:rPr lang="en-US" b="1" i="1" dirty="0"/>
              <a:t>Repeat Masking</a:t>
            </a:r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Discovery of functional elements – </a:t>
            </a:r>
            <a:r>
              <a:rPr lang="en-US" b="1" i="1" dirty="0"/>
              <a:t>Discovery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Attaching meaning to functional elements – </a:t>
            </a:r>
            <a:r>
              <a:rPr lang="en-US" b="1" i="1" dirty="0"/>
              <a:t>Annotation</a:t>
            </a:r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of predictions – </a:t>
            </a:r>
            <a:r>
              <a:rPr lang="en-US" b="1" i="1" dirty="0"/>
              <a:t>Manual Curation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7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1E61-3ABB-B641-930E-FC1571C7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Masking – Why Are Repeats a Problem for Genome Annotation?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6F90-D23D-144F-A22C-9C62991E0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013" y="2308301"/>
            <a:ext cx="10515600" cy="3963661"/>
          </a:xfrm>
        </p:spPr>
        <p:txBody>
          <a:bodyPr/>
          <a:lstStyle/>
          <a:p>
            <a:r>
              <a:rPr lang="en-US" dirty="0"/>
              <a:t>Transposons can contain ORFs</a:t>
            </a:r>
          </a:p>
          <a:p>
            <a:pPr lvl="1"/>
            <a:r>
              <a:rPr lang="en-US" dirty="0"/>
              <a:t>Erroneous gene discovery</a:t>
            </a:r>
          </a:p>
          <a:p>
            <a:pPr lvl="1"/>
            <a:r>
              <a:rPr lang="en-US" dirty="0"/>
              <a:t>Incorrect splicing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34BD29-0601-0743-82C9-DDFD2923901B}"/>
              </a:ext>
            </a:extLst>
          </p:cNvPr>
          <p:cNvGrpSpPr/>
          <p:nvPr/>
        </p:nvGrpSpPr>
        <p:grpSpPr>
          <a:xfrm>
            <a:off x="1598458" y="3118488"/>
            <a:ext cx="9332710" cy="2334459"/>
            <a:chOff x="2904273" y="2739346"/>
            <a:chExt cx="6087013" cy="15225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2DE2B29-ECC2-5249-9362-F1055816B933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4847373" y="4039685"/>
              <a:ext cx="32041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62197A-8FA4-E44C-83E6-B1C8FB67BB42}"/>
                </a:ext>
              </a:extLst>
            </p:cNvPr>
            <p:cNvSpPr/>
            <p:nvPr/>
          </p:nvSpPr>
          <p:spPr>
            <a:xfrm>
              <a:off x="2904273" y="3817435"/>
              <a:ext cx="1943100" cy="444500"/>
            </a:xfrm>
            <a:prstGeom prst="roundRect">
              <a:avLst/>
            </a:prstGeom>
            <a:solidFill>
              <a:srgbClr val="00A4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Exon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58CB17D-B504-4E4A-8DA4-D1677A9E17ED}"/>
                </a:ext>
              </a:extLst>
            </p:cNvPr>
            <p:cNvSpPr/>
            <p:nvPr/>
          </p:nvSpPr>
          <p:spPr>
            <a:xfrm>
              <a:off x="5257486" y="3817435"/>
              <a:ext cx="508000" cy="444500"/>
            </a:xfrm>
            <a:prstGeom prst="roundRect">
              <a:avLst/>
            </a:prstGeom>
            <a:solidFill>
              <a:srgbClr val="00A4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Exon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F15D1C0-733D-4E44-BF23-259B10D234DF}"/>
                </a:ext>
              </a:extLst>
            </p:cNvPr>
            <p:cNvSpPr/>
            <p:nvPr/>
          </p:nvSpPr>
          <p:spPr>
            <a:xfrm>
              <a:off x="8051486" y="3817435"/>
              <a:ext cx="939800" cy="444500"/>
            </a:xfrm>
            <a:prstGeom prst="roundRect">
              <a:avLst/>
            </a:prstGeom>
            <a:solidFill>
              <a:srgbClr val="00A4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Exon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A05D5D6-213C-C94A-BF8E-3A56B1CF6B20}"/>
                </a:ext>
              </a:extLst>
            </p:cNvPr>
            <p:cNvSpPr/>
            <p:nvPr/>
          </p:nvSpPr>
          <p:spPr>
            <a:xfrm>
              <a:off x="6358673" y="3906335"/>
              <a:ext cx="1079499" cy="266700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Transposon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C1265F-FFC4-074D-BBBF-25F70924D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8231" y="3365879"/>
              <a:ext cx="270933" cy="451556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457EA5-7085-764A-AEE0-AF464F9AC0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9164" y="3365879"/>
              <a:ext cx="270933" cy="451556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30451A-7F6D-4049-A312-33168975899F}"/>
                </a:ext>
              </a:extLst>
            </p:cNvPr>
            <p:cNvGrpSpPr/>
            <p:nvPr/>
          </p:nvGrpSpPr>
          <p:grpSpPr>
            <a:xfrm>
              <a:off x="5754198" y="2739346"/>
              <a:ext cx="2297287" cy="1078089"/>
              <a:chOff x="8285526" y="2139244"/>
              <a:chExt cx="541866" cy="4515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7612C64-9052-2F4F-86B0-7C1983021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5526" y="2139244"/>
                <a:ext cx="270933" cy="451556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F94971C-4DD2-6F46-8FAD-AB60C844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56459" y="2139244"/>
                <a:ext cx="270933" cy="451556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3B5C23-CBD2-B341-B165-F5E7BDF23CAE}"/>
                </a:ext>
              </a:extLst>
            </p:cNvPr>
            <p:cNvGrpSpPr/>
            <p:nvPr/>
          </p:nvGrpSpPr>
          <p:grpSpPr>
            <a:xfrm>
              <a:off x="5774478" y="3715835"/>
              <a:ext cx="584195" cy="279400"/>
              <a:chOff x="8285526" y="2139244"/>
              <a:chExt cx="541866" cy="4515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E85AF7-C810-7E41-B0C5-4C28A4894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5526" y="2139244"/>
                <a:ext cx="270933" cy="451556"/>
              </a:xfrm>
              <a:prstGeom prst="line">
                <a:avLst/>
              </a:prstGeom>
              <a:ln w="762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EB71930-FFA7-E04A-B423-C96FC543FC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56459" y="2139244"/>
                <a:ext cx="270933" cy="451556"/>
              </a:xfrm>
              <a:prstGeom prst="line">
                <a:avLst/>
              </a:prstGeom>
              <a:ln w="762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534442-44B9-0841-818F-BFF9230A86EF}"/>
                </a:ext>
              </a:extLst>
            </p:cNvPr>
            <p:cNvGrpSpPr/>
            <p:nvPr/>
          </p:nvGrpSpPr>
          <p:grpSpPr>
            <a:xfrm>
              <a:off x="7467291" y="3722185"/>
              <a:ext cx="584195" cy="279400"/>
              <a:chOff x="8285526" y="2139244"/>
              <a:chExt cx="541866" cy="45155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18B5B88-861D-D245-A588-75E2419D6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5526" y="2139244"/>
                <a:ext cx="270933" cy="451556"/>
              </a:xfrm>
              <a:prstGeom prst="line">
                <a:avLst/>
              </a:prstGeom>
              <a:ln w="762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32B218-F37F-934C-B17F-D05ABFB2F1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56459" y="2139244"/>
                <a:ext cx="270933" cy="451556"/>
              </a:xfrm>
              <a:prstGeom prst="line">
                <a:avLst/>
              </a:prstGeom>
              <a:ln w="762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788ED-B810-874E-9933-BE8076CCD124}"/>
                </a:ext>
              </a:extLst>
            </p:cNvPr>
            <p:cNvSpPr txBox="1"/>
            <p:nvPr/>
          </p:nvSpPr>
          <p:spPr>
            <a:xfrm>
              <a:off x="8060478" y="3848209"/>
              <a:ext cx="263359" cy="34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6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3B79-6EFE-D649-9A51-8E8F4AF8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Masking – </a:t>
            </a:r>
            <a:r>
              <a:rPr lang="en-US" dirty="0" err="1"/>
              <a:t>RepeatMasker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10CC7B-395E-C843-A83C-CE7C61EC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013" y="5191493"/>
            <a:ext cx="10515600" cy="14434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Arian Smit and colleagues in the 90s</a:t>
            </a:r>
          </a:p>
          <a:p>
            <a:r>
              <a:rPr lang="en-US" dirty="0"/>
              <a:t>Used to identify repeat sequences in the human genome project</a:t>
            </a:r>
          </a:p>
          <a:p>
            <a:r>
              <a:rPr lang="en-US" dirty="0"/>
              <a:t>Uses a Hidden Markov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01FC-12EA-814E-A176-0D3C0018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7" y="1494268"/>
            <a:ext cx="11333931" cy="3534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B8F24-5135-314A-A76E-1DD03CE37B5D}"/>
              </a:ext>
            </a:extLst>
          </p:cNvPr>
          <p:cNvSpPr txBox="1"/>
          <p:nvPr/>
        </p:nvSpPr>
        <p:spPr>
          <a:xfrm>
            <a:off x="3657599" y="4844533"/>
            <a:ext cx="78650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E7476-8884-6540-A40F-CC8BE5C0247F}"/>
              </a:ext>
            </a:extLst>
          </p:cNvPr>
          <p:cNvSpPr txBox="1"/>
          <p:nvPr/>
        </p:nvSpPr>
        <p:spPr>
          <a:xfrm>
            <a:off x="6991815" y="1670984"/>
            <a:ext cx="40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www.repeatmasker.org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79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93F1-0397-EE48-B978-0A1AF70D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5"/>
            <a:ext cx="10515600" cy="1325563"/>
          </a:xfrm>
        </p:spPr>
        <p:txBody>
          <a:bodyPr/>
          <a:lstStyle/>
          <a:p>
            <a:r>
              <a:rPr lang="en-US" dirty="0"/>
              <a:t>Repeat Masking – </a:t>
            </a:r>
            <a:r>
              <a:rPr lang="en-US" dirty="0" err="1"/>
              <a:t>RepeatMasker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652F34-2156-E44E-95E1-D44104E396CD}"/>
              </a:ext>
            </a:extLst>
          </p:cNvPr>
          <p:cNvSpPr/>
          <p:nvPr/>
        </p:nvSpPr>
        <p:spPr>
          <a:xfrm>
            <a:off x="2178205" y="1542420"/>
            <a:ext cx="86161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TAAGCTTCGTACCCCGAACGATCACAGTTGAAGGCGTTACGGTAA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CTCTCTCTCTCTCTC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TCTCTCTCTCTC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ATGTTGACGACAATCGAGGGCGGCTATAAGATAAGGGTCATCTATCTA 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GAAGAAGAAGAAGAAGAAGAAGAAGAAGAAGAA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GGGCACTTGTGTGTGTAAGGCCGAGTC ATCGATACTTGGTGTTTCGCGTGAGCACTGGAGTACTTGCACAATGCGTGAAGCGACACG GCGACCATGCCTAGGTACGGCGAGCGCAGACGATATCAAAACGGGCGTTAGGGAACGCCG TCTGAGACAGACCGG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TTTTTTTTTTTTTTTTTTT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AGACTTAGCGCTGAGGAACCATTGAC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5DE58-D67E-E642-99AF-3D8F0BEF02D8}"/>
              </a:ext>
            </a:extLst>
          </p:cNvPr>
          <p:cNvSpPr/>
          <p:nvPr/>
        </p:nvSpPr>
        <p:spPr>
          <a:xfrm>
            <a:off x="2178205" y="4460322"/>
            <a:ext cx="86161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TAAGCTTCGTACCCCGAACGATCACAGTTGAAGGCGTTACGGTAA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ctctctctctctctc</a:t>
            </a:r>
          </a:p>
          <a:p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tctctctctctc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ATGTTGACGACAATCGAGGGCGGCTATAAGATAAGGGTCATCTATCTA 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gaagaagaagaagaagaagaagaagaagaagaa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GGGCACTTGTGTGTGTAAGGCCGAGTC ATCGATACTTGGTGTTTCGCGTGAGCACTGGAGTACTTGCACAATGCGTGAAGCGACACG GCGACCATGCCTAGGTACGGCGAGCGCAGACGATATCAAAACGGGCGTTAGGGAACGCCG TCTGAGACAGACCGG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</a:rPr>
              <a:t>ttttttttttttttttttt</a:t>
            </a:r>
            <a:r>
              <a:rPr lang="en-GB" dirty="0">
                <a:solidFill>
                  <a:srgbClr val="000000"/>
                </a:solidFill>
                <a:latin typeface="courier" pitchFamily="2" charset="0"/>
              </a:rPr>
              <a:t>AGACTTAGCGCTGAGGAACCATTGAC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20B658-FBAE-A44F-BF39-F286FAC480E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486293" y="3296746"/>
            <a:ext cx="0" cy="116357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6E1C4F-97C4-4B4E-B4BA-0AD47431EBD6}"/>
              </a:ext>
            </a:extLst>
          </p:cNvPr>
          <p:cNvSpPr txBox="1"/>
          <p:nvPr/>
        </p:nvSpPr>
        <p:spPr>
          <a:xfrm>
            <a:off x="6735337" y="3693868"/>
            <a:ext cx="23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Hidden Markov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0197C-A86C-1F42-8695-DD5D4629960E}"/>
              </a:ext>
            </a:extLst>
          </p:cNvPr>
          <p:cNvSpPr txBox="1"/>
          <p:nvPr/>
        </p:nvSpPr>
        <p:spPr>
          <a:xfrm>
            <a:off x="782334" y="3705019"/>
            <a:ext cx="4890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Library of transposons, satellite sequences, repeats, etc.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05B388-6B7A-6E42-9E5A-F59C54BD814C}"/>
              </a:ext>
            </a:extLst>
          </p:cNvPr>
          <p:cNvCxnSpPr>
            <a:cxnSpLocks/>
          </p:cNvCxnSpPr>
          <p:nvPr/>
        </p:nvCxnSpPr>
        <p:spPr>
          <a:xfrm>
            <a:off x="5605613" y="3878534"/>
            <a:ext cx="659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2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BC684A-9345-064C-B22A-7E8C7C872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09"/>
          <a:stretch/>
        </p:blipFill>
        <p:spPr>
          <a:xfrm>
            <a:off x="431800" y="919706"/>
            <a:ext cx="11645125" cy="949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5B19F-EAC2-0D42-A286-43538CE2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125"/>
            <a:ext cx="11666026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7697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We finished genome assembly… what next?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1CF3-346C-4740-8221-0F3A5CE8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assembly identifies the DNA sequence of an organism</a:t>
            </a:r>
          </a:p>
          <a:p>
            <a:r>
              <a:rPr lang="en-US" dirty="0"/>
              <a:t>What do the letters actually tell us?</a:t>
            </a:r>
          </a:p>
          <a:p>
            <a:pPr lvl="1"/>
            <a:r>
              <a:rPr lang="en-US" dirty="0"/>
              <a:t>Function?</a:t>
            </a:r>
          </a:p>
          <a:p>
            <a:pPr lvl="1"/>
            <a:r>
              <a:rPr lang="en-US" dirty="0"/>
              <a:t>Evolution?</a:t>
            </a:r>
          </a:p>
          <a:p>
            <a:pPr lvl="1"/>
            <a:r>
              <a:rPr lang="en-US" dirty="0"/>
              <a:t>Development?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758C4-9E3A-3341-8E9C-3D0FAF5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61" y="2998326"/>
            <a:ext cx="3470340" cy="370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1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9DB5-346E-244F-AA27-378AECEC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6D3C5-7E49-A540-A3B1-4C673C5A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Ab initio – </a:t>
            </a:r>
            <a:r>
              <a:rPr lang="en-US" dirty="0"/>
              <a:t>“from the beginning”</a:t>
            </a:r>
          </a:p>
          <a:p>
            <a:pPr lvl="1"/>
            <a:r>
              <a:rPr lang="en-US" dirty="0"/>
              <a:t>Identification of genes purely from the sequence of the genome</a:t>
            </a:r>
          </a:p>
          <a:p>
            <a:pPr lvl="1"/>
            <a:r>
              <a:rPr lang="en-US" dirty="0"/>
              <a:t>“Find me all possible open reading frames, sort them out later.”</a:t>
            </a:r>
          </a:p>
          <a:p>
            <a:endParaRPr lang="en-US" dirty="0"/>
          </a:p>
          <a:p>
            <a:r>
              <a:rPr lang="en-US" dirty="0"/>
              <a:t>Evidence based</a:t>
            </a:r>
          </a:p>
          <a:p>
            <a:pPr lvl="1"/>
            <a:r>
              <a:rPr lang="en-US" dirty="0"/>
              <a:t>Identification of genes based on some prior evidence (other species, RNA-</a:t>
            </a:r>
            <a:r>
              <a:rPr lang="en-US" dirty="0" err="1"/>
              <a:t>seq</a:t>
            </a:r>
            <a:r>
              <a:rPr lang="en-US" dirty="0"/>
              <a:t> data, cDNAs, etc.)</a:t>
            </a:r>
          </a:p>
          <a:p>
            <a:pPr lvl="1"/>
            <a:r>
              <a:rPr lang="en-US" dirty="0"/>
              <a:t>“Find me open reading frames supported by other evidence </a:t>
            </a:r>
            <a:r>
              <a:rPr lang="en-US" b="1" dirty="0"/>
              <a:t>AND </a:t>
            </a:r>
            <a:r>
              <a:rPr lang="en-US" dirty="0"/>
              <a:t>those that look very similar.”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8964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F2C9-2A29-4F46-BC18-4890D7A7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699602"/>
          </a:xfrm>
        </p:spPr>
        <p:txBody>
          <a:bodyPr/>
          <a:lstStyle/>
          <a:p>
            <a:r>
              <a:rPr lang="en-US" dirty="0"/>
              <a:t>Discovery – Evidence 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B7ABE-160F-1A45-9EFF-706005AD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75" y="1360757"/>
            <a:ext cx="7893519" cy="510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7A989-2B78-FB4F-BD67-E1476448B8D2}"/>
              </a:ext>
            </a:extLst>
          </p:cNvPr>
          <p:cNvSpPr txBox="1"/>
          <p:nvPr/>
        </p:nvSpPr>
        <p:spPr>
          <a:xfrm>
            <a:off x="367990" y="6604084"/>
            <a:ext cx="11381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Müller et al. </a:t>
            </a:r>
            <a:r>
              <a:rPr lang="en-GB" sz="1050" dirty="0"/>
              <a:t>Comparison of transcriptome technologies in the pathogenic fungus </a:t>
            </a:r>
            <a:r>
              <a:rPr lang="en-GB" sz="1050" i="1" dirty="0"/>
              <a:t>Aspergillus fumigatus</a:t>
            </a:r>
            <a:r>
              <a:rPr lang="en-GB" sz="1050" dirty="0"/>
              <a:t> reveals novel insights into the genome and </a:t>
            </a:r>
            <a:r>
              <a:rPr lang="en-GB" sz="1050" dirty="0" err="1"/>
              <a:t>MpkA</a:t>
            </a:r>
            <a:r>
              <a:rPr lang="en-GB" sz="1050" dirty="0"/>
              <a:t> dependent gene expression</a:t>
            </a:r>
            <a:r>
              <a:rPr lang="en-US" sz="1050" b="1" dirty="0"/>
              <a:t>. </a:t>
            </a:r>
            <a:r>
              <a:rPr lang="en-US" sz="1050" i="1" dirty="0"/>
              <a:t>BMC Genomics </a:t>
            </a:r>
            <a:r>
              <a:rPr lang="en-US" sz="1050" dirty="0"/>
              <a:t>(2012).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667686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F2C9-2A29-4F46-BC18-4890D7A7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6"/>
            <a:ext cx="10515600" cy="699602"/>
          </a:xfrm>
        </p:spPr>
        <p:txBody>
          <a:bodyPr/>
          <a:lstStyle/>
          <a:p>
            <a:r>
              <a:rPr lang="en-US" dirty="0"/>
              <a:t>Discovery – Evidence 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B7ABE-160F-1A45-9EFF-706005AD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75" y="1360757"/>
            <a:ext cx="7893519" cy="510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7A989-2B78-FB4F-BD67-E1476448B8D2}"/>
              </a:ext>
            </a:extLst>
          </p:cNvPr>
          <p:cNvSpPr txBox="1"/>
          <p:nvPr/>
        </p:nvSpPr>
        <p:spPr>
          <a:xfrm>
            <a:off x="367990" y="6604084"/>
            <a:ext cx="11381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Müller et al. </a:t>
            </a:r>
            <a:r>
              <a:rPr lang="en-GB" sz="1050" dirty="0"/>
              <a:t>Comparison of transcriptome technologies in the pathogenic fungus </a:t>
            </a:r>
            <a:r>
              <a:rPr lang="en-GB" sz="1050" i="1" dirty="0"/>
              <a:t>Aspergillus fumigatus</a:t>
            </a:r>
            <a:r>
              <a:rPr lang="en-GB" sz="1050" dirty="0"/>
              <a:t> reveals novel insights into the genome and </a:t>
            </a:r>
            <a:r>
              <a:rPr lang="en-GB" sz="1050" dirty="0" err="1"/>
              <a:t>MpkA</a:t>
            </a:r>
            <a:r>
              <a:rPr lang="en-GB" sz="1050" dirty="0"/>
              <a:t> dependent gene expression</a:t>
            </a:r>
            <a:r>
              <a:rPr lang="en-US" sz="1050" b="1" dirty="0"/>
              <a:t>. </a:t>
            </a:r>
            <a:r>
              <a:rPr lang="en-US" sz="1050" i="1" dirty="0"/>
              <a:t>BMC Genomics </a:t>
            </a:r>
            <a:r>
              <a:rPr lang="en-US" sz="1050" dirty="0"/>
              <a:t>(2012).</a:t>
            </a:r>
            <a:endParaRPr lang="en-GB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9F210-FFD7-4748-B871-9323CC0CB2A2}"/>
              </a:ext>
            </a:extLst>
          </p:cNvPr>
          <p:cNvSpPr/>
          <p:nvPr/>
        </p:nvSpPr>
        <p:spPr>
          <a:xfrm>
            <a:off x="2308302" y="1282390"/>
            <a:ext cx="3958683" cy="3345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53914-D5AF-E145-9C66-8FA8E8C4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59" y="1628599"/>
            <a:ext cx="1185645" cy="134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A7F982-0C84-664B-9106-3204E1826E85}"/>
              </a:ext>
            </a:extLst>
          </p:cNvPr>
          <p:cNvSpPr txBox="1"/>
          <p:nvPr/>
        </p:nvSpPr>
        <p:spPr>
          <a:xfrm>
            <a:off x="3404363" y="1238095"/>
            <a:ext cx="235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 Predictions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52FD8D-67A5-2242-B7F8-C30F7408E257}"/>
              </a:ext>
            </a:extLst>
          </p:cNvPr>
          <p:cNvCxnSpPr/>
          <p:nvPr/>
        </p:nvCxnSpPr>
        <p:spPr>
          <a:xfrm>
            <a:off x="3042111" y="4449336"/>
            <a:ext cx="3222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AAFD8D-E3C9-AD47-B8AD-38B35A70F95C}"/>
              </a:ext>
            </a:extLst>
          </p:cNvPr>
          <p:cNvSpPr txBox="1"/>
          <p:nvPr/>
        </p:nvSpPr>
        <p:spPr>
          <a:xfrm>
            <a:off x="3430939" y="4455356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…   ATG      …      GT     ..     AG      ..     TGA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502E6-3403-E34D-A393-A88844670513}"/>
              </a:ext>
            </a:extLst>
          </p:cNvPr>
          <p:cNvSpPr/>
          <p:nvPr/>
        </p:nvSpPr>
        <p:spPr>
          <a:xfrm>
            <a:off x="3713356" y="4223793"/>
            <a:ext cx="940106" cy="1441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0DFEB-B39C-094C-B8B6-84507584B485}"/>
              </a:ext>
            </a:extLst>
          </p:cNvPr>
          <p:cNvSpPr/>
          <p:nvPr/>
        </p:nvSpPr>
        <p:spPr>
          <a:xfrm>
            <a:off x="4944203" y="4223793"/>
            <a:ext cx="1018164" cy="1561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F2760-C969-7043-9371-B8B8243DF1E9}"/>
              </a:ext>
            </a:extLst>
          </p:cNvPr>
          <p:cNvSpPr txBox="1"/>
          <p:nvPr/>
        </p:nvSpPr>
        <p:spPr>
          <a:xfrm>
            <a:off x="3206816" y="3543352"/>
            <a:ext cx="3407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Protein Alignment (</a:t>
            </a:r>
            <a:r>
              <a:rPr lang="en-US" sz="1600" b="1" dirty="0" err="1"/>
              <a:t>GenomeThreader</a:t>
            </a:r>
            <a:r>
              <a:rPr lang="en-US" sz="1600" b="1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17FBFF-0064-C044-9073-F42C271F3BF6}"/>
              </a:ext>
            </a:extLst>
          </p:cNvPr>
          <p:cNvCxnSpPr/>
          <p:nvPr/>
        </p:nvCxnSpPr>
        <p:spPr>
          <a:xfrm>
            <a:off x="4572000" y="3136056"/>
            <a:ext cx="0" cy="401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359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9826-C017-5049-A87F-DB1B1092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4" y="460125"/>
            <a:ext cx="11646218" cy="791063"/>
          </a:xfrm>
        </p:spPr>
        <p:txBody>
          <a:bodyPr>
            <a:normAutofit/>
          </a:bodyPr>
          <a:lstStyle/>
          <a:p>
            <a:r>
              <a:rPr lang="en-US" dirty="0"/>
              <a:t>Discovery – AUGUSTUS + </a:t>
            </a:r>
            <a:r>
              <a:rPr lang="en-US" dirty="0" err="1"/>
              <a:t>GeneMark</a:t>
            </a:r>
            <a:r>
              <a:rPr lang="en-US" dirty="0"/>
              <a:t>-ET + BRAKER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46888B-3304-5B48-A1E1-E9AC8C7E7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6952" y="2352908"/>
            <a:ext cx="4832421" cy="384717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40549-2337-094F-987F-C3492B064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38"/>
          <a:stretch/>
        </p:blipFill>
        <p:spPr>
          <a:xfrm>
            <a:off x="1729253" y="1095071"/>
            <a:ext cx="9266664" cy="97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A5B2F-C4E4-0242-9848-8F8645B3AE3A}"/>
              </a:ext>
            </a:extLst>
          </p:cNvPr>
          <p:cNvSpPr txBox="1"/>
          <p:nvPr/>
        </p:nvSpPr>
        <p:spPr>
          <a:xfrm>
            <a:off x="434898" y="2068540"/>
            <a:ext cx="66126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Performs </a:t>
            </a:r>
            <a:r>
              <a:rPr lang="en-US" i="1" dirty="0"/>
              <a:t>ab initio </a:t>
            </a:r>
            <a:r>
              <a:rPr lang="en-US" dirty="0"/>
              <a:t>gene discovery with annotation-based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Actually a combination of two tools: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AUGUSTUS: </a:t>
            </a:r>
            <a:r>
              <a:rPr lang="en-US" i="1" dirty="0"/>
              <a:t>ab initio </a:t>
            </a:r>
            <a:r>
              <a:rPr lang="en-US" dirty="0"/>
              <a:t>gene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GeneMark</a:t>
            </a:r>
            <a:r>
              <a:rPr lang="en-US" dirty="0"/>
              <a:t>-ET: RNA-</a:t>
            </a:r>
            <a:r>
              <a:rPr lang="en-US" dirty="0" err="1"/>
              <a:t>seq</a:t>
            </a:r>
            <a:r>
              <a:rPr lang="en-US" dirty="0"/>
              <a:t> for training gene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run together with BRAKER OR Web-based AUGUSTUS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BRAKER2: Automates AUGUSTUS + </a:t>
            </a:r>
            <a:r>
              <a:rPr lang="en-US" dirty="0" err="1"/>
              <a:t>GeneMark</a:t>
            </a:r>
            <a:r>
              <a:rPr lang="en-US" dirty="0"/>
              <a:t>-ET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.fa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likely open-reading frames </a:t>
            </a:r>
            <a:r>
              <a:rPr lang="en-US" i="1" dirty="0"/>
              <a:t>ab initio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predictions with RNA-</a:t>
            </a:r>
            <a:r>
              <a:rPr lang="en-US" dirty="0" err="1"/>
              <a:t>seq</a:t>
            </a:r>
            <a:r>
              <a:rPr lang="en-US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Refine prediction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 evidence-based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.gff3 format file of likely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4B47-E645-3343-A7A1-42568B769B90}"/>
              </a:ext>
            </a:extLst>
          </p:cNvPr>
          <p:cNvSpPr txBox="1"/>
          <p:nvPr/>
        </p:nvSpPr>
        <p:spPr>
          <a:xfrm>
            <a:off x="6536402" y="6592932"/>
            <a:ext cx="55515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Hoff and </a:t>
            </a:r>
            <a:r>
              <a:rPr lang="en-US" sz="1050" dirty="0" err="1"/>
              <a:t>Stanke</a:t>
            </a:r>
            <a:r>
              <a:rPr lang="en-US" sz="1050" dirty="0"/>
              <a:t>. </a:t>
            </a:r>
            <a:r>
              <a:rPr lang="en-US" sz="1050" i="1" dirty="0"/>
              <a:t>Predicting Genes in Single Genomes with AUGUSTUS</a:t>
            </a:r>
            <a:r>
              <a:rPr lang="en-US" sz="1050" dirty="0"/>
              <a:t>. Current Prot. </a:t>
            </a:r>
            <a:r>
              <a:rPr lang="en-US" sz="1050" dirty="0" err="1"/>
              <a:t>Bioinf</a:t>
            </a:r>
            <a:r>
              <a:rPr lang="en-US" sz="1050" dirty="0"/>
              <a:t>. (2018).</a:t>
            </a:r>
          </a:p>
        </p:txBody>
      </p:sp>
    </p:spTree>
    <p:extLst>
      <p:ext uri="{BB962C8B-B14F-4D97-AF65-F5344CB8AC3E}">
        <p14:creationId xmlns:p14="http://schemas.microsoft.com/office/powerpoint/2010/main" val="2206482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23D-D1B9-234D-A9B9-6811FDC8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– GFF3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F6D98-5D9F-AB4C-BC67-49F879E3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44" y="1908353"/>
            <a:ext cx="10281424" cy="4077116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551BED5-6AC4-1344-AC24-99B104FC5F89}"/>
              </a:ext>
            </a:extLst>
          </p:cNvPr>
          <p:cNvSpPr/>
          <p:nvPr/>
        </p:nvSpPr>
        <p:spPr>
          <a:xfrm>
            <a:off x="1338146" y="2263698"/>
            <a:ext cx="312234" cy="2096429"/>
          </a:xfrm>
          <a:prstGeom prst="leftBrace">
            <a:avLst>
              <a:gd name="adj1" fmla="val 167857"/>
              <a:gd name="adj2" fmla="val 50000"/>
            </a:avLst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A121A89-A627-BF41-921C-09059F5B5BA9}"/>
              </a:ext>
            </a:extLst>
          </p:cNvPr>
          <p:cNvSpPr/>
          <p:nvPr/>
        </p:nvSpPr>
        <p:spPr>
          <a:xfrm>
            <a:off x="1338146" y="4601738"/>
            <a:ext cx="312234" cy="1383732"/>
          </a:xfrm>
          <a:prstGeom prst="leftBrace">
            <a:avLst>
              <a:gd name="adj1" fmla="val 110793"/>
              <a:gd name="adj2" fmla="val 50000"/>
            </a:avLst>
          </a:prstGeom>
          <a:ln w="50800">
            <a:solidFill>
              <a:srgbClr val="E4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25678-B848-354C-A021-A606F641BC4F}"/>
              </a:ext>
            </a:extLst>
          </p:cNvPr>
          <p:cNvSpPr txBox="1"/>
          <p:nvPr/>
        </p:nvSpPr>
        <p:spPr>
          <a:xfrm>
            <a:off x="485027" y="312724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CBD37-BF9B-D04C-935E-9CEBE12F376D}"/>
              </a:ext>
            </a:extLst>
          </p:cNvPr>
          <p:cNvSpPr txBox="1"/>
          <p:nvPr/>
        </p:nvSpPr>
        <p:spPr>
          <a:xfrm>
            <a:off x="485027" y="510893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6AD62-3B1A-9E4A-9209-9F3CCCF85234}"/>
              </a:ext>
            </a:extLst>
          </p:cNvPr>
          <p:cNvSpPr txBox="1"/>
          <p:nvPr/>
        </p:nvSpPr>
        <p:spPr>
          <a:xfrm>
            <a:off x="3014194" y="6211229"/>
            <a:ext cx="779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Contrast to .bed format which has 1 record per-line</a:t>
            </a:r>
          </a:p>
        </p:txBody>
      </p:sp>
    </p:spTree>
    <p:extLst>
      <p:ext uri="{BB962C8B-B14F-4D97-AF65-F5344CB8AC3E}">
        <p14:creationId xmlns:p14="http://schemas.microsoft.com/office/powerpoint/2010/main" val="2035962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23D-D1B9-234D-A9B9-6811FDC8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– GFF3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F6D98-5D9F-AB4C-BC67-49F879E3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44" y="1908353"/>
            <a:ext cx="10281424" cy="4077116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551BED5-6AC4-1344-AC24-99B104FC5F89}"/>
              </a:ext>
            </a:extLst>
          </p:cNvPr>
          <p:cNvSpPr/>
          <p:nvPr/>
        </p:nvSpPr>
        <p:spPr>
          <a:xfrm>
            <a:off x="1338146" y="2263698"/>
            <a:ext cx="312234" cy="2096429"/>
          </a:xfrm>
          <a:prstGeom prst="leftBrace">
            <a:avLst>
              <a:gd name="adj1" fmla="val 167857"/>
              <a:gd name="adj2" fmla="val 50000"/>
            </a:avLst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A121A89-A627-BF41-921C-09059F5B5BA9}"/>
              </a:ext>
            </a:extLst>
          </p:cNvPr>
          <p:cNvSpPr/>
          <p:nvPr/>
        </p:nvSpPr>
        <p:spPr>
          <a:xfrm>
            <a:off x="1338146" y="4601738"/>
            <a:ext cx="312234" cy="1383732"/>
          </a:xfrm>
          <a:prstGeom prst="leftBrace">
            <a:avLst>
              <a:gd name="adj1" fmla="val 110793"/>
              <a:gd name="adj2" fmla="val 50000"/>
            </a:avLst>
          </a:prstGeom>
          <a:ln w="50800">
            <a:solidFill>
              <a:srgbClr val="E4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25678-B848-354C-A021-A606F641BC4F}"/>
              </a:ext>
            </a:extLst>
          </p:cNvPr>
          <p:cNvSpPr txBox="1"/>
          <p:nvPr/>
        </p:nvSpPr>
        <p:spPr>
          <a:xfrm>
            <a:off x="485027" y="312724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CBD37-BF9B-D04C-935E-9CEBE12F376D}"/>
              </a:ext>
            </a:extLst>
          </p:cNvPr>
          <p:cNvSpPr txBox="1"/>
          <p:nvPr/>
        </p:nvSpPr>
        <p:spPr>
          <a:xfrm>
            <a:off x="485027" y="510893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C6C66-22BC-3547-BCDE-0DCE86626E6B}"/>
              </a:ext>
            </a:extLst>
          </p:cNvPr>
          <p:cNvCxnSpPr>
            <a:cxnSpLocks/>
          </p:cNvCxnSpPr>
          <p:nvPr/>
        </p:nvCxnSpPr>
        <p:spPr>
          <a:xfrm flipH="1">
            <a:off x="4360128" y="1908353"/>
            <a:ext cx="1114664" cy="79024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3DAF8E-9654-F24A-8098-1B1F50D722B9}"/>
              </a:ext>
            </a:extLst>
          </p:cNvPr>
          <p:cNvSpPr txBox="1"/>
          <p:nvPr/>
        </p:nvSpPr>
        <p:spPr>
          <a:xfrm>
            <a:off x="5461195" y="1473481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Exon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CAEEBE-1CCA-E944-9478-9847E092A9E7}"/>
              </a:ext>
            </a:extLst>
          </p:cNvPr>
          <p:cNvCxnSpPr>
            <a:cxnSpLocks/>
          </p:cNvCxnSpPr>
          <p:nvPr/>
        </p:nvCxnSpPr>
        <p:spPr>
          <a:xfrm flipH="1">
            <a:off x="4351879" y="1908353"/>
            <a:ext cx="2255978" cy="152131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8ABAB5-93C9-184D-8218-8E7E2EB090AF}"/>
              </a:ext>
            </a:extLst>
          </p:cNvPr>
          <p:cNvSpPr txBox="1"/>
          <p:nvPr/>
        </p:nvSpPr>
        <p:spPr>
          <a:xfrm>
            <a:off x="6607857" y="1473480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Exon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D2A7D4-0898-F247-B8D9-D198E1940442}"/>
              </a:ext>
            </a:extLst>
          </p:cNvPr>
          <p:cNvCxnSpPr>
            <a:cxnSpLocks/>
          </p:cNvCxnSpPr>
          <p:nvPr/>
        </p:nvCxnSpPr>
        <p:spPr>
          <a:xfrm flipH="1">
            <a:off x="4346803" y="1851102"/>
            <a:ext cx="3492504" cy="226599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2DE505-18EA-624F-9F97-ED286E4E9FF8}"/>
              </a:ext>
            </a:extLst>
          </p:cNvPr>
          <p:cNvSpPr txBox="1"/>
          <p:nvPr/>
        </p:nvSpPr>
        <p:spPr>
          <a:xfrm>
            <a:off x="7782062" y="1451760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Exon 3</a:t>
            </a:r>
          </a:p>
        </p:txBody>
      </p:sp>
    </p:spTree>
    <p:extLst>
      <p:ext uri="{BB962C8B-B14F-4D97-AF65-F5344CB8AC3E}">
        <p14:creationId xmlns:p14="http://schemas.microsoft.com/office/powerpoint/2010/main" val="327960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23D-D1B9-234D-A9B9-6811FDC8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– BED12 Format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09C93-1DB2-9C47-8F85-183A1B692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0" y="2660191"/>
            <a:ext cx="11592774" cy="1414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25678-B848-354C-A021-A606F641BC4F}"/>
              </a:ext>
            </a:extLst>
          </p:cNvPr>
          <p:cNvSpPr txBox="1"/>
          <p:nvPr/>
        </p:nvSpPr>
        <p:spPr>
          <a:xfrm>
            <a:off x="9394853" y="255512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Gene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CBD37-BF9B-D04C-935E-9CEBE12F376D}"/>
              </a:ext>
            </a:extLst>
          </p:cNvPr>
          <p:cNvSpPr txBox="1"/>
          <p:nvPr/>
        </p:nvSpPr>
        <p:spPr>
          <a:xfrm>
            <a:off x="9394851" y="273843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87CF9-A000-634F-83E3-86EBDD82D5E1}"/>
              </a:ext>
            </a:extLst>
          </p:cNvPr>
          <p:cNvSpPr txBox="1"/>
          <p:nvPr/>
        </p:nvSpPr>
        <p:spPr>
          <a:xfrm>
            <a:off x="1750742" y="2063126"/>
            <a:ext cx="84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1F9C0-6318-A441-8142-C63F49DF7A2C}"/>
              </a:ext>
            </a:extLst>
          </p:cNvPr>
          <p:cNvSpPr txBox="1"/>
          <p:nvPr/>
        </p:nvSpPr>
        <p:spPr>
          <a:xfrm>
            <a:off x="2471854" y="2059587"/>
            <a:ext cx="84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C3D68C-8E1F-164E-A956-96309DB0D986}"/>
              </a:ext>
            </a:extLst>
          </p:cNvPr>
          <p:cNvSpPr txBox="1"/>
          <p:nvPr/>
        </p:nvSpPr>
        <p:spPr>
          <a:xfrm>
            <a:off x="8123613" y="2031178"/>
            <a:ext cx="84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Exon sizes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F8059-A4FD-444B-889F-9678F018F391}"/>
              </a:ext>
            </a:extLst>
          </p:cNvPr>
          <p:cNvSpPr txBox="1"/>
          <p:nvPr/>
        </p:nvSpPr>
        <p:spPr>
          <a:xfrm>
            <a:off x="8844725" y="2030554"/>
            <a:ext cx="84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Exon starts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1815F-92CE-AA49-9700-9C53D4E5BF4A}"/>
              </a:ext>
            </a:extLst>
          </p:cNvPr>
          <p:cNvSpPr txBox="1"/>
          <p:nvPr/>
        </p:nvSpPr>
        <p:spPr>
          <a:xfrm>
            <a:off x="1138319" y="4949405"/>
            <a:ext cx="107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Contrast to .</a:t>
            </a:r>
            <a:r>
              <a:rPr lang="en-US" sz="2800" b="1" dirty="0" err="1"/>
              <a:t>gff</a:t>
            </a:r>
            <a:r>
              <a:rPr lang="en-US" sz="2800" b="1" dirty="0"/>
              <a:t> format where one gene is represented on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22502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8DAA-B0A0-9346-8727-8D57C2E0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– 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C2709-42DF-CF44-A144-3348CF672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Pseudogenes – standard gene discovery, screen for degraded ORFs, comparative alignment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Noncoding RNAs – specialized RNA-sequencing protocols</a:t>
            </a:r>
          </a:p>
          <a:p>
            <a:endParaRPr lang="en-US" dirty="0"/>
          </a:p>
          <a:p>
            <a:r>
              <a:rPr lang="en-US" dirty="0"/>
              <a:t>Transcription Factor Binding Sites (Promoters/Enhancers/Silencers) – </a:t>
            </a:r>
            <a:r>
              <a:rPr lang="en-US" dirty="0" err="1"/>
              <a:t>ChIP-seq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0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593B-F329-5A47-90AF-2335865C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2" y="359765"/>
            <a:ext cx="10515600" cy="844568"/>
          </a:xfrm>
        </p:spPr>
        <p:txBody>
          <a:bodyPr/>
          <a:lstStyle/>
          <a:p>
            <a:r>
              <a:rPr lang="en-US" dirty="0"/>
              <a:t>Annotation – Sequence Homology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16B19-2BD7-F149-BD31-8B198F16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1" b="50590"/>
          <a:stretch/>
        </p:blipFill>
        <p:spPr>
          <a:xfrm>
            <a:off x="613383" y="2286000"/>
            <a:ext cx="11302857" cy="113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B4ED7-1BE4-9F4C-9366-598FEDBC28C4}"/>
              </a:ext>
            </a:extLst>
          </p:cNvPr>
          <p:cNvSpPr txBox="1"/>
          <p:nvPr/>
        </p:nvSpPr>
        <p:spPr>
          <a:xfrm>
            <a:off x="1293542" y="2146826"/>
            <a:ext cx="168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Liver Cell Invader Gene</a:t>
            </a:r>
          </a:p>
        </p:txBody>
      </p:sp>
    </p:spTree>
    <p:extLst>
      <p:ext uri="{BB962C8B-B14F-4D97-AF65-F5344CB8AC3E}">
        <p14:creationId xmlns:p14="http://schemas.microsoft.com/office/powerpoint/2010/main" val="149553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593B-F329-5A47-90AF-2335865C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2" y="359765"/>
            <a:ext cx="10515600" cy="844568"/>
          </a:xfrm>
        </p:spPr>
        <p:txBody>
          <a:bodyPr/>
          <a:lstStyle/>
          <a:p>
            <a:r>
              <a:rPr lang="en-US" dirty="0"/>
              <a:t>Annotation – Sequence Homology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16B19-2BD7-F149-BD31-8B198F16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29" b="19217"/>
          <a:stretch/>
        </p:blipFill>
        <p:spPr>
          <a:xfrm>
            <a:off x="613383" y="2263698"/>
            <a:ext cx="11302857" cy="234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070BE-5AB1-234F-ABEE-BBFDE60E7A99}"/>
              </a:ext>
            </a:extLst>
          </p:cNvPr>
          <p:cNvSpPr txBox="1"/>
          <p:nvPr/>
        </p:nvSpPr>
        <p:spPr>
          <a:xfrm>
            <a:off x="1293542" y="2146826"/>
            <a:ext cx="168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Liver Cell Invader 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51A7-0E02-BD44-9DD9-9F0AF6650574}"/>
              </a:ext>
            </a:extLst>
          </p:cNvPr>
          <p:cNvSpPr txBox="1"/>
          <p:nvPr/>
        </p:nvSpPr>
        <p:spPr>
          <a:xfrm>
            <a:off x="1200615" y="3958684"/>
            <a:ext cx="177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Liver Cell Invader Gene?</a:t>
            </a:r>
          </a:p>
        </p:txBody>
      </p:sp>
    </p:spTree>
    <p:extLst>
      <p:ext uri="{BB962C8B-B14F-4D97-AF65-F5344CB8AC3E}">
        <p14:creationId xmlns:p14="http://schemas.microsoft.com/office/powerpoint/2010/main" val="409210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75590E-4DE7-2244-91BB-1712FCD52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09"/>
          <a:stretch/>
        </p:blipFill>
        <p:spPr>
          <a:xfrm>
            <a:off x="431800" y="919706"/>
            <a:ext cx="11645125" cy="949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5B19F-EAC2-0D42-A286-43538CE2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125"/>
            <a:ext cx="11666026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7697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We finished genome assembly… what next?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1CF3-346C-4740-8221-0F3A5CE8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assembly identifies the DNA sequence of an organism</a:t>
            </a:r>
          </a:p>
          <a:p>
            <a:r>
              <a:rPr lang="en-US" dirty="0"/>
              <a:t>What do the letters actually tell us about an organism?</a:t>
            </a:r>
          </a:p>
          <a:p>
            <a:pPr lvl="1"/>
            <a:r>
              <a:rPr lang="en-US" dirty="0"/>
              <a:t>Function?</a:t>
            </a:r>
          </a:p>
          <a:p>
            <a:pPr lvl="1"/>
            <a:r>
              <a:rPr lang="en-US" dirty="0"/>
              <a:t>Evolution?</a:t>
            </a:r>
          </a:p>
          <a:p>
            <a:pPr lvl="1"/>
            <a:r>
              <a:rPr lang="en-US" dirty="0"/>
              <a:t>Development?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758C4-9E3A-3341-8E9C-3D0FAF56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61" y="2998326"/>
            <a:ext cx="3470340" cy="3708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18A0F-BCDD-134C-A4A3-91BF855B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486" y="2998326"/>
            <a:ext cx="3470340" cy="37156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C5DA1A-CD23-394A-B685-EA30323C69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645401" y="4852547"/>
            <a:ext cx="982085" cy="36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986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593B-F329-5A47-90AF-2335865C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2" y="359765"/>
            <a:ext cx="10515600" cy="844568"/>
          </a:xfrm>
        </p:spPr>
        <p:txBody>
          <a:bodyPr/>
          <a:lstStyle/>
          <a:p>
            <a:r>
              <a:rPr lang="en-US" dirty="0"/>
              <a:t>Annotation – Sequence Homology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16B19-2BD7-F149-BD31-8B198F16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83" y="1561839"/>
            <a:ext cx="11302857" cy="376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B4ED7-1BE4-9F4C-9366-598FEDBC28C4}"/>
              </a:ext>
            </a:extLst>
          </p:cNvPr>
          <p:cNvSpPr txBox="1"/>
          <p:nvPr/>
        </p:nvSpPr>
        <p:spPr>
          <a:xfrm>
            <a:off x="1661533" y="5686964"/>
            <a:ext cx="10018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Alignment of protein sequences while taking into account redundancy in the amino acid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3C890-A93E-434E-A721-198923274D93}"/>
              </a:ext>
            </a:extLst>
          </p:cNvPr>
          <p:cNvSpPr txBox="1"/>
          <p:nvPr/>
        </p:nvSpPr>
        <p:spPr>
          <a:xfrm>
            <a:off x="1293542" y="2146826"/>
            <a:ext cx="168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Liver Cell Invader 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2E574-0FC2-DD44-B3F9-39FED94088DB}"/>
              </a:ext>
            </a:extLst>
          </p:cNvPr>
          <p:cNvSpPr txBox="1"/>
          <p:nvPr/>
        </p:nvSpPr>
        <p:spPr>
          <a:xfrm>
            <a:off x="1200615" y="3958684"/>
            <a:ext cx="177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Liver Cell Invader Gene!</a:t>
            </a:r>
          </a:p>
        </p:txBody>
      </p:sp>
    </p:spTree>
    <p:extLst>
      <p:ext uri="{BB962C8B-B14F-4D97-AF65-F5344CB8AC3E}">
        <p14:creationId xmlns:p14="http://schemas.microsoft.com/office/powerpoint/2010/main" val="19346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59AEE6-85A5-094F-ADBC-6D2D7045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922" y="700359"/>
            <a:ext cx="4594303" cy="6166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7593B-F329-5A47-90AF-2335865C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3" y="460125"/>
            <a:ext cx="10515600" cy="744207"/>
          </a:xfrm>
        </p:spPr>
        <p:txBody>
          <a:bodyPr/>
          <a:lstStyle/>
          <a:p>
            <a:r>
              <a:rPr lang="en-US" dirty="0"/>
              <a:t>Annotation – </a:t>
            </a:r>
            <a:r>
              <a:rPr lang="en-US" dirty="0" err="1"/>
              <a:t>GenomeThreader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4528-98D8-DE46-819A-2741B33E7538}"/>
              </a:ext>
            </a:extLst>
          </p:cNvPr>
          <p:cNvSpPr txBox="1"/>
          <p:nvPr/>
        </p:nvSpPr>
        <p:spPr>
          <a:xfrm>
            <a:off x="434265" y="1204332"/>
            <a:ext cx="69366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Aligns protein sequence to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into account wobble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.fa file of organism being 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.fa file of protein sequence of already annotated organism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Algorithm: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Approximately match protein </a:t>
            </a:r>
            <a:r>
              <a:rPr lang="en-US" sz="2400" dirty="0">
                <a:sym typeface="Wingdings" pitchFamily="2" charset="2"/>
              </a:rPr>
              <a:t> .fa in size N chunks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Merge chunks via spliced alignments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.gff3 format file of likely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00AC8-EC97-CB41-B585-737F87E94A35}"/>
              </a:ext>
            </a:extLst>
          </p:cNvPr>
          <p:cNvSpPr txBox="1"/>
          <p:nvPr/>
        </p:nvSpPr>
        <p:spPr>
          <a:xfrm>
            <a:off x="434265" y="6515569"/>
            <a:ext cx="73901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Gremme</a:t>
            </a:r>
            <a:r>
              <a:rPr lang="en-US" sz="1050" dirty="0"/>
              <a:t> et al. Engineering a software tool for gene structure prediction in higher organisms. </a:t>
            </a:r>
            <a:r>
              <a:rPr lang="en-US" sz="1050" i="1" dirty="0"/>
              <a:t>Information and Software Tech. </a:t>
            </a:r>
            <a:r>
              <a:rPr lang="en-US" sz="1050" dirty="0"/>
              <a:t>(2005)</a:t>
            </a:r>
          </a:p>
        </p:txBody>
      </p:sp>
    </p:spTree>
    <p:extLst>
      <p:ext uri="{BB962C8B-B14F-4D97-AF65-F5344CB8AC3E}">
        <p14:creationId xmlns:p14="http://schemas.microsoft.com/office/powerpoint/2010/main" val="2430945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593B-F329-5A47-90AF-2335865C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– </a:t>
            </a:r>
            <a:r>
              <a:rPr lang="en-US" dirty="0" err="1"/>
              <a:t>GenomeThreader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5BB97-9D3A-434A-B73E-4815A539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8" y="2421307"/>
            <a:ext cx="11266449" cy="22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5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A9A4-5B0E-5E4C-AF05-5F7D1497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C1B20-9426-404B-8597-B587639AD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using tools like IGV alongside evidence 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Identification of poly-adenylation sites / transcription start sites</a:t>
            </a:r>
          </a:p>
          <a:p>
            <a:endParaRPr lang="en-US" dirty="0"/>
          </a:p>
          <a:p>
            <a:r>
              <a:rPr lang="en-US" dirty="0"/>
              <a:t>Sequence alignment to identify gene function</a:t>
            </a:r>
          </a:p>
          <a:p>
            <a:endParaRPr lang="en-US" dirty="0"/>
          </a:p>
          <a:p>
            <a:r>
              <a:rPr lang="en-US" dirty="0"/>
              <a:t>Wet lab work to identify gene function (knockouts,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0C7BC-79E7-174E-B19A-5689396D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73" y="5510406"/>
            <a:ext cx="4098027" cy="12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1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82E9-0523-7448-A5AE-7B11AB83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39" y="460126"/>
            <a:ext cx="11613348" cy="598410"/>
          </a:xfrm>
        </p:spPr>
        <p:txBody>
          <a:bodyPr>
            <a:noAutofit/>
          </a:bodyPr>
          <a:lstStyle/>
          <a:p>
            <a:r>
              <a:rPr lang="en-US" sz="3600" dirty="0"/>
              <a:t>How Genome Annotation Works at Scale – </a:t>
            </a:r>
            <a:r>
              <a:rPr lang="en-US" sz="3600" i="1" dirty="0"/>
              <a:t>It’s Automated</a:t>
            </a:r>
            <a:endParaRPr lang="en-US" sz="3600" dirty="0"/>
          </a:p>
        </p:txBody>
      </p:sp>
      <p:pic>
        <p:nvPicPr>
          <p:cNvPr id="4" name="Google Shape;527;p54" descr="Untitled.png">
            <a:extLst>
              <a:ext uri="{FF2B5EF4-FFF2-40B4-BE49-F238E27FC236}">
                <a16:creationId xmlns:a16="http://schemas.microsoft.com/office/drawing/2014/main" id="{0E8FFD03-3563-8949-9C82-B33C7007B3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6123" y="1370769"/>
            <a:ext cx="6206482" cy="347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EE45E-4D74-D043-B3EF-2C0F6B00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" y="1058536"/>
            <a:ext cx="2788746" cy="122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0FF22-0369-FA46-BBFA-F8D8BD8003C5}"/>
              </a:ext>
            </a:extLst>
          </p:cNvPr>
          <p:cNvSpPr txBox="1"/>
          <p:nvPr/>
        </p:nvSpPr>
        <p:spPr>
          <a:xfrm>
            <a:off x="1123497" y="5884891"/>
            <a:ext cx="332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/>
                </a:solidFill>
              </a:rPr>
              <a:t>Genome Sequencing/Assembly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DB9FC-24B5-514A-9072-B93ED07C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27" y="4343834"/>
            <a:ext cx="5367360" cy="1734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30B07C-4D21-2947-857C-818181D9C9BF}"/>
              </a:ext>
            </a:extLst>
          </p:cNvPr>
          <p:cNvSpPr txBox="1"/>
          <p:nvPr/>
        </p:nvSpPr>
        <p:spPr>
          <a:xfrm>
            <a:off x="8135153" y="6076485"/>
            <a:ext cx="276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Genome Annotation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13FF7-8761-D24D-ABF5-07837CC0B91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450451" y="6300390"/>
            <a:ext cx="3684702" cy="6928"/>
          </a:xfrm>
          <a:prstGeom prst="straightConnector1">
            <a:avLst/>
          </a:prstGeom>
          <a:ln w="152400">
            <a:gradFill flip="none" rotWithShape="1">
              <a:gsLst>
                <a:gs pos="0">
                  <a:schemeClr val="accent1"/>
                </a:gs>
                <a:gs pos="99000">
                  <a:srgbClr val="FF000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1A4071-DA2D-6547-BB99-9C6FF1FC8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1" y="4549488"/>
            <a:ext cx="4159466" cy="14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5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12F2-4A52-1947-9F41-67BB3445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C8AB-D3CE-9641-BC57-62E4F560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Annotation for the </a:t>
            </a:r>
            <a:r>
              <a:rPr lang="en-US" i="1" dirty="0"/>
              <a:t>Plasmodium falciparum </a:t>
            </a:r>
            <a:r>
              <a:rPr lang="en-US" dirty="0"/>
              <a:t>chromosome you assembled during the last practical assignment</a:t>
            </a:r>
          </a:p>
          <a:p>
            <a:pPr lvl="1"/>
            <a:r>
              <a:rPr lang="en-US" dirty="0"/>
              <a:t>Repeat Elements (masking)</a:t>
            </a:r>
          </a:p>
          <a:p>
            <a:pPr lvl="1"/>
            <a:r>
              <a:rPr lang="en-US" dirty="0"/>
              <a:t>Gene Discovery</a:t>
            </a:r>
          </a:p>
          <a:p>
            <a:pPr lvl="1"/>
            <a:r>
              <a:rPr lang="en-US" dirty="0"/>
              <a:t>Comparative Genomics</a:t>
            </a:r>
          </a:p>
        </p:txBody>
      </p:sp>
    </p:spTree>
    <p:extLst>
      <p:ext uri="{BB962C8B-B14F-4D97-AF65-F5344CB8AC3E}">
        <p14:creationId xmlns:p14="http://schemas.microsoft.com/office/powerpoint/2010/main" val="362596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5A52C1-40C6-ED4B-81B9-CC9C800AC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"/>
          <a:stretch/>
        </p:blipFill>
        <p:spPr>
          <a:xfrm>
            <a:off x="431800" y="919706"/>
            <a:ext cx="11645125" cy="4096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5B19F-EAC2-0D42-A286-43538CE2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125"/>
            <a:ext cx="11666026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7697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We finished genome assembly… what next?</a:t>
            </a:r>
            <a:endParaRPr lang="en-US" sz="4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A5D97-DA44-7B4C-8500-CFDAC5CCD2A0}"/>
              </a:ext>
            </a:extLst>
          </p:cNvPr>
          <p:cNvSpPr txBox="1"/>
          <p:nvPr/>
        </p:nvSpPr>
        <p:spPr>
          <a:xfrm>
            <a:off x="520700" y="4488120"/>
            <a:ext cx="112395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Genome Annotation – The process of assigning meaning to the sequence of a genome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Genomes have many different types of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sequences can be assigned to a specific category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Repetitive Sequence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Functional elements (i.e. enhancers / silencers)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1CAEA-961B-6444-AFA6-4EC6F7945C6C}"/>
              </a:ext>
            </a:extLst>
          </p:cNvPr>
          <p:cNvSpPr/>
          <p:nvPr/>
        </p:nvSpPr>
        <p:spPr>
          <a:xfrm>
            <a:off x="6551245" y="2547426"/>
            <a:ext cx="1538655" cy="48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D2001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UnTranslated</a:t>
            </a:r>
          </a:p>
        </p:txBody>
      </p:sp>
    </p:spTree>
    <p:extLst>
      <p:ext uri="{BB962C8B-B14F-4D97-AF65-F5344CB8AC3E}">
        <p14:creationId xmlns:p14="http://schemas.microsoft.com/office/powerpoint/2010/main" val="163422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F572-2454-C54D-8227-9635FA24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C0A10-1895-E445-AEC8-D6316F20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3" y="1907334"/>
            <a:ext cx="4159250" cy="36631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7F5F66-95F0-0B41-B39C-67D32BD8E32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97963" y="3738892"/>
            <a:ext cx="2876550" cy="1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F276F9-252B-8A4B-A5FB-5CCFCDBAFECF}"/>
              </a:ext>
            </a:extLst>
          </p:cNvPr>
          <p:cNvSpPr txBox="1"/>
          <p:nvPr/>
        </p:nvSpPr>
        <p:spPr>
          <a:xfrm>
            <a:off x="5345171" y="3155581"/>
            <a:ext cx="15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Something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744B3C-1CE0-AF42-8522-80B40323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12" y="1907333"/>
            <a:ext cx="4159250" cy="366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F572-2454-C54D-8227-9635FA24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1A893-8B53-E94D-9CE9-3684B5C35A00}"/>
              </a:ext>
            </a:extLst>
          </p:cNvPr>
          <p:cNvSpPr/>
          <p:nvPr/>
        </p:nvSpPr>
        <p:spPr>
          <a:xfrm>
            <a:off x="1742893" y="2136276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FE1525-9084-5B46-9537-AD3D26FA51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277513" y="2636588"/>
            <a:ext cx="0" cy="8686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BD655F-F5B6-564D-AB03-334B2420ED52}"/>
              </a:ext>
            </a:extLst>
          </p:cNvPr>
          <p:cNvSpPr txBox="1"/>
          <p:nvPr/>
        </p:nvSpPr>
        <p:spPr>
          <a:xfrm>
            <a:off x="6443105" y="2886228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89A4A3-3209-1A4A-B3B5-77EC30593797}"/>
              </a:ext>
            </a:extLst>
          </p:cNvPr>
          <p:cNvSpPr/>
          <p:nvPr/>
        </p:nvSpPr>
        <p:spPr>
          <a:xfrm>
            <a:off x="1569526" y="3506538"/>
            <a:ext cx="9415974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U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U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U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U A 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33EF5-323E-EB41-BC3F-4CBE851B1650}"/>
              </a:ext>
            </a:extLst>
          </p:cNvPr>
          <p:cNvSpPr txBox="1"/>
          <p:nvPr/>
        </p:nvSpPr>
        <p:spPr>
          <a:xfrm>
            <a:off x="10930637" y="2166688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1F72F-20F7-6B4C-8623-36933CA12B9F}"/>
              </a:ext>
            </a:extLst>
          </p:cNvPr>
          <p:cNvSpPr txBox="1"/>
          <p:nvPr/>
        </p:nvSpPr>
        <p:spPr>
          <a:xfrm>
            <a:off x="11019537" y="356887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mRNA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8179F9-8A60-D54E-81FB-6DC665F98D83}"/>
              </a:ext>
            </a:extLst>
          </p:cNvPr>
          <p:cNvSpPr/>
          <p:nvPr/>
        </p:nvSpPr>
        <p:spPr>
          <a:xfrm>
            <a:off x="2832100" y="4876800"/>
            <a:ext cx="6890826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MET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b="1" dirty="0">
                <a:solidFill>
                  <a:srgbClr val="E4121C"/>
                </a:solidFill>
              </a:rPr>
              <a:t>ASP-</a:t>
            </a:r>
            <a:r>
              <a:rPr lang="en-US" sz="2400" b="1" dirty="0">
                <a:solidFill>
                  <a:srgbClr val="25DCDB"/>
                </a:solidFill>
              </a:rPr>
              <a:t>GLN-</a:t>
            </a:r>
            <a:r>
              <a:rPr lang="en-US" sz="2400" b="1" dirty="0">
                <a:solidFill>
                  <a:srgbClr val="0432FF"/>
                </a:solidFill>
              </a:rPr>
              <a:t>LYS-LYS-</a:t>
            </a:r>
            <a:r>
              <a:rPr lang="en-US" sz="2400" b="1" dirty="0">
                <a:solidFill>
                  <a:srgbClr val="942092"/>
                </a:solidFill>
              </a:rPr>
              <a:t>TRP-</a:t>
            </a:r>
            <a:r>
              <a:rPr lang="en-US" sz="2400" b="1" dirty="0">
                <a:solidFill>
                  <a:srgbClr val="FF9300"/>
                </a:solidFill>
              </a:rPr>
              <a:t>THR-THR-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ALA-</a:t>
            </a:r>
            <a:r>
              <a:rPr lang="en-US" sz="2400" b="1" dirty="0">
                <a:solidFill>
                  <a:srgbClr val="FFFF00"/>
                </a:solidFill>
              </a:rPr>
              <a:t>MET-</a:t>
            </a:r>
            <a:r>
              <a:rPr lang="en-US" sz="2400" b="1" dirty="0">
                <a:solidFill>
                  <a:srgbClr val="FFC000"/>
                </a:solidFill>
              </a:rPr>
              <a:t>THR-</a:t>
            </a:r>
            <a:r>
              <a:rPr lang="en-US" sz="2400" b="1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FB402-4423-1D4D-B363-C6D8123AD8E5}"/>
              </a:ext>
            </a:extLst>
          </p:cNvPr>
          <p:cNvCxnSpPr>
            <a:cxnSpLocks/>
          </p:cNvCxnSpPr>
          <p:nvPr/>
        </p:nvCxnSpPr>
        <p:spPr>
          <a:xfrm>
            <a:off x="6277513" y="4007519"/>
            <a:ext cx="0" cy="8686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0EDA67-4C23-CB41-9DD2-E9F201738F50}"/>
              </a:ext>
            </a:extLst>
          </p:cNvPr>
          <p:cNvSpPr txBox="1"/>
          <p:nvPr/>
        </p:nvSpPr>
        <p:spPr>
          <a:xfrm>
            <a:off x="6443105" y="4257159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257C8-62DE-5F43-A13F-09FFEF7BD29F}"/>
              </a:ext>
            </a:extLst>
          </p:cNvPr>
          <p:cNvSpPr txBox="1"/>
          <p:nvPr/>
        </p:nvSpPr>
        <p:spPr>
          <a:xfrm>
            <a:off x="9814237" y="4942290"/>
            <a:ext cx="109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51539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in Bacteria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25F3-B52D-6F47-B8D9-D4BC6EC3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6" r="39096"/>
          <a:stretch/>
        </p:blipFill>
        <p:spPr>
          <a:xfrm>
            <a:off x="5943600" y="1785688"/>
            <a:ext cx="1689100" cy="1122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EA6B8-39E8-AA4A-8611-1740275A9D1F}"/>
              </a:ext>
            </a:extLst>
          </p:cNvPr>
          <p:cNvSpPr txBox="1"/>
          <p:nvPr/>
        </p:nvSpPr>
        <p:spPr>
          <a:xfrm>
            <a:off x="342900" y="6515100"/>
            <a:ext cx="31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Images from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228514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B6F-F703-384F-859A-030BAB92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in Bacteria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25F3-B52D-6F47-B8D9-D4BC6EC3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6" r="39096"/>
          <a:stretch/>
        </p:blipFill>
        <p:spPr>
          <a:xfrm>
            <a:off x="5943600" y="1785688"/>
            <a:ext cx="1689100" cy="1122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EA6B8-39E8-AA4A-8611-1740275A9D1F}"/>
              </a:ext>
            </a:extLst>
          </p:cNvPr>
          <p:cNvSpPr txBox="1"/>
          <p:nvPr/>
        </p:nvSpPr>
        <p:spPr>
          <a:xfrm>
            <a:off x="342900" y="6515100"/>
            <a:ext cx="31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Images from the public domain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A59746-11A5-894E-819E-A0B3A8989FAB}"/>
              </a:ext>
            </a:extLst>
          </p:cNvPr>
          <p:cNvSpPr/>
          <p:nvPr/>
        </p:nvSpPr>
        <p:spPr>
          <a:xfrm>
            <a:off x="1898358" y="3900238"/>
            <a:ext cx="9069240" cy="5003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A T 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E4121C"/>
                </a:solidFill>
              </a:rPr>
              <a:t>G A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25DCDB"/>
                </a:solidFill>
              </a:rPr>
              <a:t>C A G </a:t>
            </a:r>
            <a:r>
              <a:rPr lang="en-US" sz="2400" b="1" dirty="0">
                <a:solidFill>
                  <a:srgbClr val="0432FF"/>
                </a:solidFill>
              </a:rPr>
              <a:t>A A G A A G </a:t>
            </a:r>
            <a:r>
              <a:rPr lang="en-US" sz="2400" b="1" dirty="0">
                <a:solidFill>
                  <a:srgbClr val="942092"/>
                </a:solidFill>
              </a:rPr>
              <a:t>T G G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A C A 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 C 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A T G </a:t>
            </a:r>
            <a:r>
              <a:rPr lang="en-US" sz="2400" b="1" dirty="0">
                <a:solidFill>
                  <a:srgbClr val="FFC000"/>
                </a:solidFill>
              </a:rPr>
              <a:t>A C 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T A 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CC7DC3-9E6F-7549-A710-A40D261FD85E}"/>
              </a:ext>
            </a:extLst>
          </p:cNvPr>
          <p:cNvCxnSpPr/>
          <p:nvPr/>
        </p:nvCxnSpPr>
        <p:spPr>
          <a:xfrm flipH="1">
            <a:off x="1898358" y="2667000"/>
            <a:ext cx="4045242" cy="12332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C3CF8-7CD3-7944-B4B3-69C5E74F281A}"/>
              </a:ext>
            </a:extLst>
          </p:cNvPr>
          <p:cNvCxnSpPr/>
          <p:nvPr/>
        </p:nvCxnSpPr>
        <p:spPr>
          <a:xfrm>
            <a:off x="7632700" y="2628900"/>
            <a:ext cx="3334898" cy="12713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E2810F-4557-C34A-BB98-2A8CFD3091B2}"/>
              </a:ext>
            </a:extLst>
          </p:cNvPr>
          <p:cNvSpPr txBox="1"/>
          <p:nvPr/>
        </p:nvSpPr>
        <p:spPr>
          <a:xfrm>
            <a:off x="1050113" y="4433187"/>
            <a:ext cx="169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Start Codon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883F3-059D-8C44-87EE-80EEACFC5AE6}"/>
              </a:ext>
            </a:extLst>
          </p:cNvPr>
          <p:cNvSpPr txBox="1"/>
          <p:nvPr/>
        </p:nvSpPr>
        <p:spPr>
          <a:xfrm>
            <a:off x="10119353" y="4430511"/>
            <a:ext cx="16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Stop Codon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5951B4-EB40-4840-BBDF-12D92BA22AF7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2746603" y="4661344"/>
            <a:ext cx="7372750" cy="26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4BAA0D-3370-1E4A-9263-7CB658077312}"/>
              </a:ext>
            </a:extLst>
          </p:cNvPr>
          <p:cNvSpPr txBox="1"/>
          <p:nvPr/>
        </p:nvSpPr>
        <p:spPr>
          <a:xfrm>
            <a:off x="4935078" y="4476677"/>
            <a:ext cx="3797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Other Codons (Different Amino Acids)</a:t>
            </a:r>
          </a:p>
        </p:txBody>
      </p:sp>
    </p:spTree>
    <p:extLst>
      <p:ext uri="{BB962C8B-B14F-4D97-AF65-F5344CB8AC3E}">
        <p14:creationId xmlns:p14="http://schemas.microsoft.com/office/powerpoint/2010/main" val="3687526977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gerTheme" id="{83B6D860-01CC-914B-875B-7C9F6E3ABD7A}" vid="{ECDB172A-D61B-6146-9CAF-B72202975E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SangerTheme</Template>
  <TotalTime>4403</TotalTime>
  <Words>1885</Words>
  <Application>Microsoft Macintosh PowerPoint</Application>
  <PresentationFormat>Widescreen</PresentationFormat>
  <Paragraphs>321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courier</vt:lpstr>
      <vt:lpstr>Helvetica Neue Light</vt:lpstr>
      <vt:lpstr>Times</vt:lpstr>
      <vt:lpstr>Wingdings</vt:lpstr>
      <vt:lpstr>SangerTheme</vt:lpstr>
      <vt:lpstr>Module 10: Genome Annotation</vt:lpstr>
      <vt:lpstr>We finished genome assembly… what next?</vt:lpstr>
      <vt:lpstr>We finished genome assembly… what next?</vt:lpstr>
      <vt:lpstr>We finished genome assembly… what next?</vt:lpstr>
      <vt:lpstr>We finished genome assembly… what next?</vt:lpstr>
      <vt:lpstr>What is a Gene?</vt:lpstr>
      <vt:lpstr>What is a Gene?</vt:lpstr>
      <vt:lpstr>Genes in Bacteria</vt:lpstr>
      <vt:lpstr>Genes in Bacteria</vt:lpstr>
      <vt:lpstr>Genes in Bacteria</vt:lpstr>
      <vt:lpstr>Genes in Bacteria</vt:lpstr>
      <vt:lpstr>Simplest Gene Discovery</vt:lpstr>
      <vt:lpstr>Genes in Eukaryotes</vt:lpstr>
      <vt:lpstr>Frame</vt:lpstr>
      <vt:lpstr>Genes in Eukaryotes</vt:lpstr>
      <vt:lpstr>Genes in Eukaryotes</vt:lpstr>
      <vt:lpstr>Genes in Eukaryotes</vt:lpstr>
      <vt:lpstr>Genes in Eukaryotes</vt:lpstr>
      <vt:lpstr>What is a Gene?</vt:lpstr>
      <vt:lpstr>Human Genome Composition</vt:lpstr>
      <vt:lpstr>Human Genome Composition</vt:lpstr>
      <vt:lpstr>Human Repeat Classes</vt:lpstr>
      <vt:lpstr>Human Retrotransposition</vt:lpstr>
      <vt:lpstr>Human Retrotransposition</vt:lpstr>
      <vt:lpstr>Genome Annotation</vt:lpstr>
      <vt:lpstr>Genome Annotation – Steps</vt:lpstr>
      <vt:lpstr>Repeat Masking – Why Are Repeats a Problem for Genome Annotation?</vt:lpstr>
      <vt:lpstr>Repeat Masking – RepeatMasker</vt:lpstr>
      <vt:lpstr>Repeat Masking – RepeatMasker</vt:lpstr>
      <vt:lpstr>Discovery - Types</vt:lpstr>
      <vt:lpstr>Discovery – Evidence Based</vt:lpstr>
      <vt:lpstr>Discovery – Evidence Based</vt:lpstr>
      <vt:lpstr>Discovery – AUGUSTUS + GeneMark-ET + BRAKER</vt:lpstr>
      <vt:lpstr>Discovery – GFF3 Format</vt:lpstr>
      <vt:lpstr>Discovery – GFF3 Format</vt:lpstr>
      <vt:lpstr>Discovery – BED12 Format</vt:lpstr>
      <vt:lpstr>Discovery – Other Annotations</vt:lpstr>
      <vt:lpstr>Annotation – Sequence Homology</vt:lpstr>
      <vt:lpstr>Annotation – Sequence Homology</vt:lpstr>
      <vt:lpstr>Annotation – Sequence Homology</vt:lpstr>
      <vt:lpstr>Annotation – GenomeThreader</vt:lpstr>
      <vt:lpstr>Annotation – GenomeThreader</vt:lpstr>
      <vt:lpstr>Manual Curation</vt:lpstr>
      <vt:lpstr>How Genome Annotation Works at Scale – It’s Automated</vt:lpstr>
      <vt:lpstr>Practical Assignment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10: Genome annotation</dc:title>
  <dc:creator>Eugene Gardner</dc:creator>
  <cp:lastModifiedBy>Eugene Gardner</cp:lastModifiedBy>
  <cp:revision>68</cp:revision>
  <dcterms:created xsi:type="dcterms:W3CDTF">2021-05-18T15:10:33Z</dcterms:created>
  <dcterms:modified xsi:type="dcterms:W3CDTF">2021-05-21T16:34:17Z</dcterms:modified>
</cp:coreProperties>
</file>